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2044" r:id="rId2"/>
    <p:sldId id="264" r:id="rId3"/>
    <p:sldId id="2048" r:id="rId4"/>
    <p:sldId id="2047" r:id="rId5"/>
    <p:sldId id="2039" r:id="rId6"/>
    <p:sldId id="2045" r:id="rId7"/>
    <p:sldId id="270" r:id="rId8"/>
    <p:sldId id="282" r:id="rId9"/>
    <p:sldId id="280" r:id="rId10"/>
    <p:sldId id="281" r:id="rId11"/>
    <p:sldId id="273" r:id="rId12"/>
    <p:sldId id="284" r:id="rId13"/>
    <p:sldId id="2038" r:id="rId14"/>
    <p:sldId id="257" r:id="rId15"/>
    <p:sldId id="283" r:id="rId16"/>
    <p:sldId id="279" r:id="rId17"/>
    <p:sldId id="2040" r:id="rId18"/>
    <p:sldId id="278" r:id="rId19"/>
    <p:sldId id="2042" r:id="rId20"/>
    <p:sldId id="2041" r:id="rId21"/>
    <p:sldId id="276" r:id="rId22"/>
    <p:sldId id="286" r:id="rId23"/>
    <p:sldId id="275" r:id="rId24"/>
    <p:sldId id="2043" r:id="rId25"/>
    <p:sldId id="265" r:id="rId26"/>
    <p:sldId id="266" r:id="rId27"/>
    <p:sldId id="267" r:id="rId2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5:00 Chart Templates" id="{44254A7B-5478-AD44-9421-419505B589A8}">
          <p14:sldIdLst>
            <p14:sldId id="2044"/>
            <p14:sldId id="264"/>
          </p14:sldIdLst>
        </p14:section>
        <p14:section name="Chart Placeholders" id="{735C513E-0D4A-494F-A9F1-53431FEDCDEE}">
          <p14:sldIdLst>
            <p14:sldId id="2048"/>
            <p14:sldId id="2047"/>
          </p14:sldIdLst>
        </p14:section>
        <p14:section name="30:00 Proportional Shapes" id="{D44B7E77-E9B1-4449-8337-12D1B451F4E6}">
          <p14:sldIdLst>
            <p14:sldId id="2039"/>
            <p14:sldId id="2045"/>
            <p14:sldId id="270"/>
            <p14:sldId id="282"/>
            <p14:sldId id="280"/>
            <p14:sldId id="281"/>
            <p14:sldId id="273"/>
            <p14:sldId id="284"/>
          </p14:sldIdLst>
        </p14:section>
        <p14:section name="15:00 Chart Junk" id="{DD3C8CFB-9A3B-2B41-B864-0C60BA13E596}">
          <p14:sldIdLst>
            <p14:sldId id="2038"/>
            <p14:sldId id="257"/>
            <p14:sldId id="283"/>
            <p14:sldId id="279"/>
          </p14:sldIdLst>
        </p14:section>
        <p14:section name="15:00 Bullet Graphs" id="{6F3AFB4B-8E6A-8443-B698-0A899B7B2A97}">
          <p14:sldIdLst>
            <p14:sldId id="2040"/>
            <p14:sldId id="278"/>
            <p14:sldId id="2042"/>
          </p14:sldIdLst>
        </p14:section>
        <p14:section name="15:00 Slope Graphs" id="{382C5452-01A0-8D46-B724-84A0BBB933E6}">
          <p14:sldIdLst>
            <p14:sldId id="2041"/>
            <p14:sldId id="276"/>
            <p14:sldId id="286"/>
            <p14:sldId id="275"/>
          </p14:sldIdLst>
        </p14:section>
        <p14:section name="15:00 Makeovers" id="{A40D2F41-D1A3-3941-A3E5-CC1F17FBF3B2}">
          <p14:sldIdLst>
            <p14:sldId id="2043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E1C"/>
    <a:srgbClr val="953635"/>
    <a:srgbClr val="BF1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4"/>
    <p:restoredTop sz="94778"/>
  </p:normalViewPr>
  <p:slideViewPr>
    <p:cSldViewPr snapToGrid="0" snapToObjects="1">
      <p:cViewPr>
        <p:scale>
          <a:sx n="55" d="100"/>
          <a:sy n="55" d="100"/>
        </p:scale>
        <p:origin x="592" y="232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500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93-B04A-AD8A-2A22541A38E7}"/>
              </c:ext>
            </c:extLst>
          </c:dPt>
          <c:cat>
            <c:strRef>
              <c:f>Sheet1!$A$2:$A$11</c:f>
              <c:strCache>
                <c:ptCount val="10"/>
                <c:pt idx="0">
                  <c:v>Floyd Mayweather Jr. (Boxing)</c:v>
                </c:pt>
                <c:pt idx="1">
                  <c:v>Lionel Messi (Soccer)</c:v>
                </c:pt>
                <c:pt idx="2">
                  <c:v>Cristiano Ronaldo (Soccer)</c:v>
                </c:pt>
                <c:pt idx="3">
                  <c:v>Conor McGregor (MMA)</c:v>
                </c:pt>
                <c:pt idx="4">
                  <c:v>Neymar (Soccer)</c:v>
                </c:pt>
                <c:pt idx="5">
                  <c:v>LeBron James (Basketball)</c:v>
                </c:pt>
                <c:pt idx="6">
                  <c:v>Roger Federer (Tennis)</c:v>
                </c:pt>
                <c:pt idx="7">
                  <c:v>Stephen Curry (Basketball)</c:v>
                </c:pt>
                <c:pt idx="8">
                  <c:v>Matt Ryan (Soccer)</c:v>
                </c:pt>
                <c:pt idx="9">
                  <c:v>Matthew Stafford (Football)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285000000</c:v>
                </c:pt>
                <c:pt idx="1">
                  <c:v>111000000</c:v>
                </c:pt>
                <c:pt idx="2">
                  <c:v>108000000</c:v>
                </c:pt>
                <c:pt idx="3">
                  <c:v>99000000</c:v>
                </c:pt>
                <c:pt idx="4">
                  <c:v>90000000</c:v>
                </c:pt>
                <c:pt idx="5">
                  <c:v>85500000</c:v>
                </c:pt>
                <c:pt idx="6">
                  <c:v>77200000</c:v>
                </c:pt>
                <c:pt idx="7">
                  <c:v>76900000</c:v>
                </c:pt>
                <c:pt idx="8">
                  <c:v>67300000</c:v>
                </c:pt>
                <c:pt idx="9">
                  <c:v>57500000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8-7742-99F7-EB0014DDE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013727"/>
        <c:axId val="1656010687"/>
      </c:barChart>
      <c:catAx>
        <c:axId val="16560137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\&#10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r>
              <a:rPr lang="en-US" sz="1300" b="1">
                <a:solidFill>
                  <a:schemeClr val="accent1"/>
                </a:solidFill>
                <a:effectLst/>
                <a:latin typeface="Century Gothic" charset="0"/>
                <a:ea typeface="Century Gothic" charset="0"/>
                <a:cs typeface="Century Gothic" charset="0"/>
              </a:rPr>
              <a:t>Restaurant Group Revenue Has Steadily Increased 11% Quarter over Quarter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1231916249961E-2"/>
          <c:y val="0.15199728218982"/>
          <c:w val="0.74481576214039102"/>
          <c:h val="0.722524033215799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Dinner Revenue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48-E34E-9D3E-1DD3BB66FB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48-E34E-9D3E-1DD3BB66FB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48-E34E-9D3E-1DD3BB66FB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8-E34E-9D3E-1DD3BB66FB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48-E34E-9D3E-1DD3BB66FB3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48-E34E-9D3E-1DD3BB66FB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48-E34E-9D3E-1DD3BB66FB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48-E34E-9D3E-1DD3BB66FB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48-E34E-9D3E-1DD3BB66FB3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48-E34E-9D3E-1DD3BB66FB3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48-E34E-9D3E-1DD3BB66FB3B}"/>
                </c:ext>
              </c:extLst>
            </c:dLbl>
            <c:dLbl>
              <c:idx val="11"/>
              <c:layout>
                <c:manualLayout>
                  <c:x val="0.109657335036644"/>
                  <c:y val="2.1751750366072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045323153348"/>
                      <c:h val="4.26719169085151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648-E34E-9D3E-1DD3BB66F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</c:strCache>
            </c:strRef>
          </c:cat>
          <c:val>
            <c:numRef>
              <c:f>Sheet1!$B$2:$B$13</c:f>
              <c:numCache>
                <c:formatCode>_-"$"* #,##0_-;\-"$"* #,##0_-;_-"$"* "-"??_-;_-@_-</c:formatCode>
                <c:ptCount val="12"/>
                <c:pt idx="0">
                  <c:v>5000000</c:v>
                </c:pt>
                <c:pt idx="1">
                  <c:v>5500000</c:v>
                </c:pt>
                <c:pt idx="2">
                  <c:v>6700000</c:v>
                </c:pt>
                <c:pt idx="3">
                  <c:v>7800000</c:v>
                </c:pt>
                <c:pt idx="4">
                  <c:v>8900000</c:v>
                </c:pt>
                <c:pt idx="5">
                  <c:v>8800000</c:v>
                </c:pt>
                <c:pt idx="6">
                  <c:v>9950000</c:v>
                </c:pt>
                <c:pt idx="7">
                  <c:v>10560200</c:v>
                </c:pt>
                <c:pt idx="8">
                  <c:v>11000000</c:v>
                </c:pt>
                <c:pt idx="9">
                  <c:v>12500000</c:v>
                </c:pt>
                <c:pt idx="10">
                  <c:v>12600000</c:v>
                </c:pt>
                <c:pt idx="11">
                  <c:v>13100000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3-44A9-8708-6BF55A3ED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Lunch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48-E34E-9D3E-1DD3BB66FB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48-E34E-9D3E-1DD3BB66FB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48-E34E-9D3E-1DD3BB66FB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48-E34E-9D3E-1DD3BB66FB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48-E34E-9D3E-1DD3BB66FB3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48-E34E-9D3E-1DD3BB66FB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48-E34E-9D3E-1DD3BB66FB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48-E34E-9D3E-1DD3BB66FB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48-E34E-9D3E-1DD3BB66FB3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48-E34E-9D3E-1DD3BB66FB3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648-E34E-9D3E-1DD3BB66FB3B}"/>
                </c:ext>
              </c:extLst>
            </c:dLbl>
            <c:dLbl>
              <c:idx val="11"/>
              <c:layout>
                <c:manualLayout>
                  <c:x val="0.10719780656968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1" i="0" u="none" strike="noStrike" kern="1200" baseline="0">
                      <a:solidFill>
                        <a:schemeClr val="accent1"/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648-E34E-9D3E-1DD3BB66F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</c:strCache>
            </c:strRef>
          </c:cat>
          <c:val>
            <c:numRef>
              <c:f>Sheet1!$C$2:$C$13</c:f>
              <c:numCache>
                <c:formatCode>_-"$"* #,##0_-;\-"$"* #,##0_-;_-"$"* "-"??_-;_-@_-</c:formatCode>
                <c:ptCount val="12"/>
                <c:pt idx="0">
                  <c:v>400000</c:v>
                </c:pt>
                <c:pt idx="1">
                  <c:v>450000</c:v>
                </c:pt>
                <c:pt idx="2">
                  <c:v>215000</c:v>
                </c:pt>
                <c:pt idx="3">
                  <c:v>1050000</c:v>
                </c:pt>
                <c:pt idx="4">
                  <c:v>957500</c:v>
                </c:pt>
                <c:pt idx="5">
                  <c:v>1129000</c:v>
                </c:pt>
                <c:pt idx="6">
                  <c:v>1300500</c:v>
                </c:pt>
                <c:pt idx="7">
                  <c:v>1472000</c:v>
                </c:pt>
                <c:pt idx="8">
                  <c:v>1643500</c:v>
                </c:pt>
                <c:pt idx="9">
                  <c:v>1815000</c:v>
                </c:pt>
                <c:pt idx="10">
                  <c:v>1986500</c:v>
                </c:pt>
                <c:pt idx="11">
                  <c:v>2158000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3-44A9-8708-6BF55A3ED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648-E34E-9D3E-1DD3BB66FB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648-E34E-9D3E-1DD3BB66FB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648-E34E-9D3E-1DD3BB66FB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648-E34E-9D3E-1DD3BB66FB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648-E34E-9D3E-1DD3BB66FB3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648-E34E-9D3E-1DD3BB66FB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648-E34E-9D3E-1DD3BB66FB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648-E34E-9D3E-1DD3BB66FB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648-E34E-9D3E-1DD3BB66FB3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648-E34E-9D3E-1DD3BB66FB3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648-E34E-9D3E-1DD3BB66FB3B}"/>
                </c:ext>
              </c:extLst>
            </c:dLbl>
            <c:dLbl>
              <c:idx val="11"/>
              <c:layout>
                <c:manualLayout>
                  <c:x val="7.7182420730176296E-2"/>
                  <c:y val="0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648-E34E-9D3E-1DD3BB66F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accent3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</c:strCache>
            </c:strRef>
          </c:cat>
          <c:val>
            <c:numRef>
              <c:f>Sheet1!$D$2:$D$13</c:f>
              <c:numCache>
                <c:formatCode>_-"$"* #,##0_-;\-"$"* #,##0_-;_-"$"* "-"??_-;_-@_-</c:formatCode>
                <c:ptCount val="12"/>
                <c:pt idx="0">
                  <c:v>100000</c:v>
                </c:pt>
                <c:pt idx="1">
                  <c:v>124000</c:v>
                </c:pt>
                <c:pt idx="2">
                  <c:v>105000</c:v>
                </c:pt>
                <c:pt idx="3">
                  <c:v>115660</c:v>
                </c:pt>
                <c:pt idx="4">
                  <c:v>256000</c:v>
                </c:pt>
                <c:pt idx="5">
                  <c:v>251830</c:v>
                </c:pt>
                <c:pt idx="6">
                  <c:v>292496</c:v>
                </c:pt>
                <c:pt idx="7">
                  <c:v>333162</c:v>
                </c:pt>
                <c:pt idx="8">
                  <c:v>373828</c:v>
                </c:pt>
                <c:pt idx="9">
                  <c:v>414494</c:v>
                </c:pt>
                <c:pt idx="10">
                  <c:v>455160</c:v>
                </c:pt>
                <c:pt idx="11">
                  <c:v>495826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F3-44A9-8708-6BF55A3ED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889075920"/>
        <c:axId val="-19135072"/>
      </c:barChart>
      <c:catAx>
        <c:axId val="889075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19135072"/>
        <c:crosses val="autoZero"/>
        <c:auto val="1"/>
        <c:lblAlgn val="ctr"/>
        <c:lblOffset val="100"/>
        <c:noMultiLvlLbl val="0"/>
      </c:catAx>
      <c:valAx>
        <c:axId val="-1913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889075920"/>
        <c:crosses val="autoZero"/>
        <c:crossBetween val="between"/>
        <c:majorUnit val="4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Past</a:t>
            </a:r>
            <a:r>
              <a:rPr lang="en-US" sz="1600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Year Sales vs. Projections</a:t>
            </a:r>
            <a:endParaRPr lang="en-US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c:rich>
      </c:tx>
      <c:layout>
        <c:manualLayout>
          <c:xMode val="edge"/>
          <c:yMode val="edge"/>
          <c:x val="0.28835781115397802"/>
          <c:y val="2.27128436909166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231455525731"/>
          <c:y val="0.15043761511554399"/>
          <c:w val="0.81900703534076003"/>
          <c:h val="0.63834200615981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Projections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4-4F41-BC20-A58BEE2577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E5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4-4F41-BC20-A58BEE257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9405888"/>
        <c:axId val="219887840"/>
      </c:barChart>
      <c:catAx>
        <c:axId val="-25940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219887840"/>
        <c:crosses val="autoZero"/>
        <c:auto val="1"/>
        <c:lblAlgn val="ctr"/>
        <c:lblOffset val="100"/>
        <c:noMultiLvlLbl val="0"/>
      </c:catAx>
      <c:valAx>
        <c:axId val="219887840"/>
        <c:scaling>
          <c:orientation val="minMax"/>
        </c:scaling>
        <c:delete val="0"/>
        <c:axPos val="l"/>
        <c:majorGridlines>
          <c:spPr>
            <a:ln w="3175" cmpd="sng"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259405888"/>
        <c:crosses val="autoZero"/>
        <c:crossBetween val="between"/>
        <c:majorUnit val="1"/>
      </c:valAx>
    </c:plotArea>
    <c:legend>
      <c:legendPos val="b"/>
      <c:overlay val="0"/>
      <c:txPr>
        <a:bodyPr/>
        <a:lstStyle/>
        <a:p>
          <a:pPr>
            <a:defRPr sz="1400">
              <a:latin typeface="Century Gothic" charset="0"/>
              <a:ea typeface="Century Gothic" charset="0"/>
              <a:cs typeface="Century Gothic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6-EF4D-9B3D-3808ACED3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27627120"/>
        <c:axId val="-172762315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5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A6-EF4D-9B3D-3808ACED3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2"/>
        <c:axId val="-1727615040"/>
        <c:axId val="-1727618848"/>
      </c:barChart>
      <c:catAx>
        <c:axId val="-172762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727623152"/>
        <c:crosses val="autoZero"/>
        <c:auto val="1"/>
        <c:lblAlgn val="ctr"/>
        <c:lblOffset val="100"/>
        <c:noMultiLvlLbl val="0"/>
      </c:catAx>
      <c:valAx>
        <c:axId val="-172762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727627120"/>
        <c:crosses val="autoZero"/>
        <c:crossBetween val="between"/>
        <c:majorUnit val="1"/>
      </c:valAx>
      <c:valAx>
        <c:axId val="-172761884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1727615040"/>
        <c:crosses val="max"/>
        <c:crossBetween val="between"/>
      </c:valAx>
      <c:catAx>
        <c:axId val="-1727615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7276188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Consumer Prices 2005-2015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052941799499"/>
          <c:y val="0.14146022670459801"/>
          <c:w val="0.837639090413278"/>
          <c:h val="0.69601307343119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Gasoline/gal</c:v>
                </c:pt>
                <c:pt idx="1">
                  <c:v>Eggs/doz</c:v>
                </c:pt>
                <c:pt idx="2">
                  <c:v>Milk/gal</c:v>
                </c:pt>
                <c:pt idx="3">
                  <c:v>Oranges/lb</c:v>
                </c:pt>
                <c:pt idx="4">
                  <c:v>Coffee/lb</c:v>
                </c:pt>
              </c:strCache>
            </c:str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2.84</c:v>
                </c:pt>
                <c:pt idx="1">
                  <c:v>1.48</c:v>
                </c:pt>
                <c:pt idx="2">
                  <c:v>3.77</c:v>
                </c:pt>
                <c:pt idx="3">
                  <c:v>1.21</c:v>
                </c:pt>
                <c:pt idx="4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0-AA46-8B82-66B90C4E0A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Gasoline/gal</c:v>
                </c:pt>
                <c:pt idx="1">
                  <c:v>Eggs/doz</c:v>
                </c:pt>
                <c:pt idx="2">
                  <c:v>Milk/gal</c:v>
                </c:pt>
                <c:pt idx="3">
                  <c:v>Oranges/lb</c:v>
                </c:pt>
                <c:pt idx="4">
                  <c:v>Coffee/lb</c:v>
                </c:pt>
              </c:strCache>
            </c:strRef>
          </c:cat>
          <c:val>
            <c:numRef>
              <c:f>Sheet1!$C$2:$C$6</c:f>
              <c:numCache>
                <c:formatCode>_("$"* #,##0.00_);_("$"* \(#,##0.00\);_("$"* "-"??_);_(@_)</c:formatCode>
                <c:ptCount val="5"/>
                <c:pt idx="0">
                  <c:v>2.5099999999999998</c:v>
                </c:pt>
                <c:pt idx="1">
                  <c:v>2.2999999999999998</c:v>
                </c:pt>
                <c:pt idx="2">
                  <c:v>3.42</c:v>
                </c:pt>
                <c:pt idx="3">
                  <c:v>1.3</c:v>
                </c:pt>
                <c:pt idx="4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C0-AA46-8B82-66B90C4E0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314268512"/>
        <c:axId val="183742432"/>
      </c:barChart>
      <c:catAx>
        <c:axId val="-3142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183742432"/>
        <c:crosses val="autoZero"/>
        <c:auto val="1"/>
        <c:lblAlgn val="ctr"/>
        <c:lblOffset val="100"/>
        <c:noMultiLvlLbl val="0"/>
      </c:catAx>
      <c:valAx>
        <c:axId val="1837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3142685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47795420540102"/>
          <c:y val="0.122706701189467"/>
          <c:w val="0.37877607285321702"/>
          <c:h val="0.6816094364196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Gasoline/gal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BF1C02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9882829600601701"/>
                  <c:y val="-4.9115808959137103E-1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1-7A43-A7A1-2473EA1C4E1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1-7A43-A7A1-2473EA1C4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2005</c:v>
                </c:pt>
                <c:pt idx="1">
                  <c:v>2015</c:v>
                </c:pt>
              </c:strCache>
            </c:strRef>
          </c:cat>
          <c:val>
            <c:numRef>
              <c:f>Sheet1!$B$2:$C$2</c:f>
              <c:numCache>
                <c:formatCode>_("$"* #,##0.00_);_("$"* \(#,##0.00\);_("$"* "-"??_);_(@_)</c:formatCode>
                <c:ptCount val="2"/>
                <c:pt idx="0">
                  <c:v>2.84</c:v>
                </c:pt>
                <c:pt idx="1">
                  <c:v>2.5099999999999998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11-7A43-A7A1-2473EA1C4E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Eggs/doz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6746171959674799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1-7A43-A7A1-2473EA1C4E1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11-7A43-A7A1-2473EA1C4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2005</c:v>
                </c:pt>
                <c:pt idx="1">
                  <c:v>2015</c:v>
                </c:pt>
              </c:strCache>
            </c:strRef>
          </c:cat>
          <c:val>
            <c:numRef>
              <c:f>Sheet1!$B$3:$C$3</c:f>
              <c:numCache>
                <c:formatCode>_("$"* #,##0.00_);_("$"* \(#,##0.00\);_("$"* "-"??_);_(@_)</c:formatCode>
                <c:ptCount val="2"/>
                <c:pt idx="0">
                  <c:v>1.48</c:v>
                </c:pt>
                <c:pt idx="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11-7A43-A7A1-2473EA1C4E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Milk/gal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79891201145815"/>
                  <c:y val="9.37690458829374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324274957875"/>
                      <c:h val="4.01460454531454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D11-7A43-A7A1-2473EA1C4E1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11-7A43-A7A1-2473EA1C4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2005</c:v>
                </c:pt>
                <c:pt idx="1">
                  <c:v>2015</c:v>
                </c:pt>
              </c:strCache>
            </c:strRef>
          </c:cat>
          <c:val>
            <c:numRef>
              <c:f>Sheet1!$B$4:$C$4</c:f>
              <c:numCache>
                <c:formatCode>_("$"* #,##0.00_);_("$"* \(#,##0.00\);_("$"* "-"??_);_(@_)</c:formatCode>
                <c:ptCount val="2"/>
                <c:pt idx="0">
                  <c:v>3.79</c:v>
                </c:pt>
                <c:pt idx="1">
                  <c:v>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D11-7A43-A7A1-2473EA1C4E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Oranges/lb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8455179781012501"/>
                  <c:y val="-9.8231617918274797E-1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11-7A43-A7A1-2473EA1C4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2005</c:v>
                </c:pt>
                <c:pt idx="1">
                  <c:v>2015</c:v>
                </c:pt>
              </c:strCache>
            </c:strRef>
          </c:cat>
          <c:val>
            <c:numRef>
              <c:f>Sheet1!$B$5:$C$5</c:f>
              <c:numCache>
                <c:formatCode>_("$"* #,##0.00_);_("$"* \(#,##0.00\);_("$"* "-"??_);_(@_)</c:formatCode>
                <c:ptCount val="2"/>
                <c:pt idx="0">
                  <c:v>1.21</c:v>
                </c:pt>
                <c:pt idx="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D11-7A43-A7A1-2473EA1C4E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Coffee/lb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7392264845388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11-7A43-A7A1-2473EA1C4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2005</c:v>
                </c:pt>
                <c:pt idx="1">
                  <c:v>2015</c:v>
                </c:pt>
              </c:strCache>
            </c:strRef>
          </c:cat>
          <c:val>
            <c:numRef>
              <c:f>Sheet1!$B$6:$C$6</c:f>
              <c:numCache>
                <c:formatCode>_("$"* #,##0.00_);_("$"* \(#,##0.00\);_("$"* "-"??_);_(@_)</c:formatCode>
                <c:ptCount val="2"/>
                <c:pt idx="0">
                  <c:v>3.96</c:v>
                </c:pt>
                <c:pt idx="1">
                  <c:v>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D11-7A43-A7A1-2473EA1C4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613366960"/>
        <c:axId val="-19602400"/>
      </c:lineChart>
      <c:catAx>
        <c:axId val="-61336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19602400"/>
        <c:crosses val="autoZero"/>
        <c:auto val="1"/>
        <c:lblAlgn val="ctr"/>
        <c:lblOffset val="100"/>
        <c:noMultiLvlLbl val="0"/>
      </c:catAx>
      <c:valAx>
        <c:axId val="-19602400"/>
        <c:scaling>
          <c:orientation val="minMax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-613366960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200"/>
          </a:pPr>
          <a:endParaRPr lang="en-US"/>
        </a:p>
      </c:txPr>
    </c:title>
    <c:autoTitleDeleted val="0"/>
    <c:view3D>
      <c:rotX val="15"/>
      <c:hPercent val="120"/>
      <c:rotY val="20"/>
      <c:depthPercent val="101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Users by Region, June 2012</c:v>
                </c:pt>
              </c:strCache>
            </c:strRef>
          </c:tx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Asia</c:v>
                </c:pt>
                <c:pt idx="1">
                  <c:v>Europe</c:v>
                </c:pt>
                <c:pt idx="2">
                  <c:v>North America</c:v>
                </c:pt>
                <c:pt idx="3">
                  <c:v>Latin America</c:v>
                </c:pt>
                <c:pt idx="4">
                  <c:v>Africa</c:v>
                </c:pt>
                <c:pt idx="5">
                  <c:v>Middle East</c:v>
                </c:pt>
                <c:pt idx="6">
                  <c:v>Oceania/Australia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0.44800000000000001</c:v>
                </c:pt>
                <c:pt idx="1">
                  <c:v>0.216</c:v>
                </c:pt>
                <c:pt idx="2">
                  <c:v>0.114</c:v>
                </c:pt>
                <c:pt idx="3">
                  <c:v>0.106</c:v>
                </c:pt>
                <c:pt idx="4">
                  <c:v>7.0000000000000007E-2</c:v>
                </c:pt>
                <c:pt idx="5">
                  <c:v>3.6999999999999998E-2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1-4B52-8CCE-40D7DE966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579690132017098"/>
          <c:y val="0.21672692946583999"/>
          <c:w val="0.21425284992360999"/>
          <c:h val="0.507069760305271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Cristiano Ronaldo (Soccer)</c:v>
                </c:pt>
                <c:pt idx="1">
                  <c:v>LeBron James (Basketball)</c:v>
                </c:pt>
                <c:pt idx="2">
                  <c:v>Lionel Messi (Soccer)</c:v>
                </c:pt>
                <c:pt idx="3">
                  <c:v>Roger Federer (Tennis)</c:v>
                </c:pt>
                <c:pt idx="4">
                  <c:v>Kevin Durant (Basketball)</c:v>
                </c:pt>
                <c:pt idx="5">
                  <c:v>Andrew Luck (Football)</c:v>
                </c:pt>
                <c:pt idx="6">
                  <c:v>Rory McIlroy (Golf)</c:v>
                </c:pt>
                <c:pt idx="7">
                  <c:v>Stephen Curry (Basketball)</c:v>
                </c:pt>
                <c:pt idx="8">
                  <c:v>James Harden (Basketball)</c:v>
                </c:pt>
                <c:pt idx="9">
                  <c:v>Lewis Hamilton (Auto Racing)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93000000</c:v>
                </c:pt>
                <c:pt idx="1">
                  <c:v>86200000</c:v>
                </c:pt>
                <c:pt idx="2">
                  <c:v>80000000</c:v>
                </c:pt>
                <c:pt idx="3">
                  <c:v>60000000</c:v>
                </c:pt>
                <c:pt idx="4">
                  <c:v>60600000</c:v>
                </c:pt>
                <c:pt idx="5">
                  <c:v>50000000</c:v>
                </c:pt>
                <c:pt idx="6">
                  <c:v>50000000</c:v>
                </c:pt>
                <c:pt idx="7">
                  <c:v>47300000</c:v>
                </c:pt>
                <c:pt idx="8">
                  <c:v>46600000</c:v>
                </c:pt>
                <c:pt idx="9">
                  <c:v>46000000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E-714E-9516-610C3C38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13727"/>
        <c:axId val="1656010687"/>
      </c:barChart>
      <c:catAx>
        <c:axId val="165601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/>
              <a:t>2018</a:t>
            </a:r>
          </a:p>
        </c:rich>
      </c:tx>
      <c:layout>
        <c:manualLayout>
          <c:xMode val="edge"/>
          <c:yMode val="edge"/>
          <c:x val="2.514204770151263E-2"/>
          <c:y val="3.433476394849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93-B04A-AD8A-2A22541A38E7}"/>
              </c:ext>
            </c:extLst>
          </c:dPt>
          <c:dPt>
            <c:idx val="5"/>
            <c:invertIfNegative val="0"/>
            <c:bubble3D val="0"/>
            <c:spPr>
              <a:solidFill>
                <a:srgbClr val="D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6-6243-8C8A-EF3654A3DDC4}"/>
              </c:ext>
            </c:extLst>
          </c:dPt>
          <c:cat>
            <c:strRef>
              <c:f>Sheet1!$A$2:$A$11</c:f>
              <c:strCache>
                <c:ptCount val="10"/>
                <c:pt idx="0">
                  <c:v>Floyd Mayweather Jr. (Boxing)</c:v>
                </c:pt>
                <c:pt idx="1">
                  <c:v>Lionel Messi (Soccer)</c:v>
                </c:pt>
                <c:pt idx="2">
                  <c:v>Cristiano Ronaldo (Soccer)</c:v>
                </c:pt>
                <c:pt idx="3">
                  <c:v>Conor McGregor (MMA)</c:v>
                </c:pt>
                <c:pt idx="4">
                  <c:v>Neymar (Soccer)</c:v>
                </c:pt>
                <c:pt idx="5">
                  <c:v>LeBron James (Basketball)</c:v>
                </c:pt>
                <c:pt idx="6">
                  <c:v>Roger Federer (Tennis)</c:v>
                </c:pt>
                <c:pt idx="7">
                  <c:v>Stephen Curry (Basketball)</c:v>
                </c:pt>
                <c:pt idx="8">
                  <c:v>Matt Ryan (Soccer)</c:v>
                </c:pt>
                <c:pt idx="9">
                  <c:v>Matthew Stafford (Football)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285000000</c:v>
                </c:pt>
                <c:pt idx="1">
                  <c:v>111000000</c:v>
                </c:pt>
                <c:pt idx="2">
                  <c:v>108000000</c:v>
                </c:pt>
                <c:pt idx="3">
                  <c:v>99000000</c:v>
                </c:pt>
                <c:pt idx="4">
                  <c:v>90000000</c:v>
                </c:pt>
                <c:pt idx="5">
                  <c:v>85500000</c:v>
                </c:pt>
                <c:pt idx="6">
                  <c:v>77200000</c:v>
                </c:pt>
                <c:pt idx="7">
                  <c:v>76900000</c:v>
                </c:pt>
                <c:pt idx="8">
                  <c:v>67300000</c:v>
                </c:pt>
                <c:pt idx="9">
                  <c:v>57500000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8-7742-99F7-EB0014DDE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013727"/>
        <c:axId val="1656010687"/>
      </c:barChart>
      <c:catAx>
        <c:axId val="16560137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\&#10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/>
              <a:t>2017</a:t>
            </a:r>
          </a:p>
        </c:rich>
      </c:tx>
      <c:layout>
        <c:manualLayout>
          <c:xMode val="edge"/>
          <c:yMode val="edge"/>
          <c:x val="2.9925305846045358E-2"/>
          <c:y val="3.433476394849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9924906275283"/>
          <c:y val="0.16732372756913833"/>
          <c:w val="0.82972535524231683"/>
          <c:h val="0.8130340438046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93-B04A-AD8A-2A22541A38E7}"/>
              </c:ext>
            </c:extLst>
          </c:dPt>
          <c:dPt>
            <c:idx val="1"/>
            <c:invertIfNegative val="0"/>
            <c:bubble3D val="0"/>
            <c:spPr>
              <a:solidFill>
                <a:srgbClr val="D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81-BA43-BED4-9352CFAE9DC9}"/>
              </c:ext>
            </c:extLst>
          </c:dPt>
          <c:cat>
            <c:strRef>
              <c:f>Sheet1!$A$2:$A$11</c:f>
              <c:strCache>
                <c:ptCount val="10"/>
                <c:pt idx="0">
                  <c:v>Cristiano Ronaldo (Soccer)</c:v>
                </c:pt>
                <c:pt idx="1">
                  <c:v>LeBron James (Basketball)</c:v>
                </c:pt>
                <c:pt idx="2">
                  <c:v>Lionel Messi (Soccer)</c:v>
                </c:pt>
                <c:pt idx="3">
                  <c:v>Roger Federer (Tennis)</c:v>
                </c:pt>
                <c:pt idx="4">
                  <c:v>Kevin Durant (Basketball)</c:v>
                </c:pt>
                <c:pt idx="5">
                  <c:v>Andrew Luck (Football)</c:v>
                </c:pt>
                <c:pt idx="6">
                  <c:v>Rory McIlroy (Golf)</c:v>
                </c:pt>
                <c:pt idx="7">
                  <c:v>Stephen Curry (Basketball)</c:v>
                </c:pt>
                <c:pt idx="8">
                  <c:v>James Harden (Basketball)</c:v>
                </c:pt>
                <c:pt idx="9">
                  <c:v>Lewis Hamilton (Auto Racing)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93000000</c:v>
                </c:pt>
                <c:pt idx="1">
                  <c:v>86200000</c:v>
                </c:pt>
                <c:pt idx="2">
                  <c:v>80000000</c:v>
                </c:pt>
                <c:pt idx="3">
                  <c:v>60000000</c:v>
                </c:pt>
                <c:pt idx="4">
                  <c:v>60600000</c:v>
                </c:pt>
                <c:pt idx="5">
                  <c:v>50000000</c:v>
                </c:pt>
                <c:pt idx="6">
                  <c:v>50000000</c:v>
                </c:pt>
                <c:pt idx="7">
                  <c:v>47300000</c:v>
                </c:pt>
                <c:pt idx="8">
                  <c:v>46600000</c:v>
                </c:pt>
                <c:pt idx="9">
                  <c:v>46000000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8-7742-99F7-EB0014DDE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013727"/>
        <c:axId val="1656010687"/>
      </c:barChart>
      <c:catAx>
        <c:axId val="16560137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  <c:max val="3000000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\&#10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dirty="0"/>
              <a:t>2016</a:t>
            </a:r>
          </a:p>
        </c:rich>
      </c:tx>
      <c:layout>
        <c:manualLayout>
          <c:xMode val="edge"/>
          <c:yMode val="edge"/>
          <c:x val="2.7533493641561015E-2"/>
          <c:y val="3.433476394849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E-5D44-8202-C9F5B9FD00C5}"/>
              </c:ext>
            </c:extLst>
          </c:dPt>
          <c:dPt>
            <c:idx val="2"/>
            <c:invertIfNegative val="0"/>
            <c:bubble3D val="0"/>
            <c:spPr>
              <a:solidFill>
                <a:srgbClr val="D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E-5D44-8202-C9F5B9FD00C5}"/>
              </c:ext>
            </c:extLst>
          </c:dPt>
          <c:cat>
            <c:strRef>
              <c:f>Sheet1!$A$2:$A$11</c:f>
              <c:strCache>
                <c:ptCount val="10"/>
                <c:pt idx="0">
                  <c:v>Cristiano Ronaldo (Soccer)</c:v>
                </c:pt>
                <c:pt idx="1">
                  <c:v>Lionel Messi (Soccer)</c:v>
                </c:pt>
                <c:pt idx="2">
                  <c:v>LeBron James (Basketball)</c:v>
                </c:pt>
                <c:pt idx="3">
                  <c:v>Roger Federer (Tennis)</c:v>
                </c:pt>
                <c:pt idx="4">
                  <c:v>Kevin Durant (Basketball)</c:v>
                </c:pt>
                <c:pt idx="5">
                  <c:v>Novak Djokovic (Tennis)</c:v>
                </c:pt>
                <c:pt idx="6">
                  <c:v>Cam Newton (Football)</c:v>
                </c:pt>
                <c:pt idx="7">
                  <c:v>Phil Mickelson (Golf)</c:v>
                </c:pt>
                <c:pt idx="8">
                  <c:v>Jordan Speith (Golf)</c:v>
                </c:pt>
                <c:pt idx="9">
                  <c:v>Kobe Bryant (Basketball)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88000000</c:v>
                </c:pt>
                <c:pt idx="1">
                  <c:v>81400000</c:v>
                </c:pt>
                <c:pt idx="2">
                  <c:v>77200000</c:v>
                </c:pt>
                <c:pt idx="3">
                  <c:v>67800000</c:v>
                </c:pt>
                <c:pt idx="4">
                  <c:v>56200000</c:v>
                </c:pt>
                <c:pt idx="5">
                  <c:v>55800000</c:v>
                </c:pt>
                <c:pt idx="6">
                  <c:v>53100000</c:v>
                </c:pt>
                <c:pt idx="7">
                  <c:v>52900000</c:v>
                </c:pt>
                <c:pt idx="8">
                  <c:v>52800000</c:v>
                </c:pt>
                <c:pt idx="9">
                  <c:v>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E-5D44-8202-C9F5B9FD0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013727"/>
        <c:axId val="1656010687"/>
      </c:barChart>
      <c:catAx>
        <c:axId val="16560137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  <c:max val="3000000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\&#10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 dirty="0"/>
              <a:t>2015</a:t>
            </a:r>
          </a:p>
        </c:rich>
      </c:tx>
      <c:layout>
        <c:manualLayout>
          <c:xMode val="edge"/>
          <c:yMode val="edge"/>
          <c:x val="2.7533493641561015E-2"/>
          <c:y val="3.433476394849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F-DE4F-AD89-4D06A777EB12}"/>
              </c:ext>
            </c:extLst>
          </c:dPt>
          <c:dPt>
            <c:idx val="5"/>
            <c:invertIfNegative val="0"/>
            <c:bubble3D val="0"/>
            <c:spPr>
              <a:solidFill>
                <a:srgbClr val="D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7F-DE4F-AD89-4D06A777EB12}"/>
              </c:ext>
            </c:extLst>
          </c:dPt>
          <c:cat>
            <c:strRef>
              <c:f>Sheet1!$A$2:$A$11</c:f>
              <c:strCache>
                <c:ptCount val="10"/>
                <c:pt idx="0">
                  <c:v>Floyd Mayweather Jr. (Boxing)</c:v>
                </c:pt>
                <c:pt idx="1">
                  <c:v>Manny Pacquiao (Boxing)</c:v>
                </c:pt>
                <c:pt idx="2">
                  <c:v>Cristiano Ronaldo (Soccer)</c:v>
                </c:pt>
                <c:pt idx="3">
                  <c:v>Lionel Messi (Soccer)</c:v>
                </c:pt>
                <c:pt idx="4">
                  <c:v>Roger Federer (Tennis)</c:v>
                </c:pt>
                <c:pt idx="5">
                  <c:v>LeBron James (Basketball)</c:v>
                </c:pt>
                <c:pt idx="6">
                  <c:v>Kevin Durant (Basketball)</c:v>
                </c:pt>
                <c:pt idx="7">
                  <c:v>Phil Mickelson (Golf)</c:v>
                </c:pt>
                <c:pt idx="8">
                  <c:v>Tiger Woods (Golf)</c:v>
                </c:pt>
                <c:pt idx="9">
                  <c:v>Kobe Bryant (Basketball)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300000000</c:v>
                </c:pt>
                <c:pt idx="1">
                  <c:v>160000000</c:v>
                </c:pt>
                <c:pt idx="2">
                  <c:v>79600000</c:v>
                </c:pt>
                <c:pt idx="3">
                  <c:v>73800000</c:v>
                </c:pt>
                <c:pt idx="4">
                  <c:v>67000000</c:v>
                </c:pt>
                <c:pt idx="5">
                  <c:v>64800000</c:v>
                </c:pt>
                <c:pt idx="6">
                  <c:v>54100000</c:v>
                </c:pt>
                <c:pt idx="7">
                  <c:v>50800000</c:v>
                </c:pt>
                <c:pt idx="8">
                  <c:v>50600000</c:v>
                </c:pt>
                <c:pt idx="9">
                  <c:v>49500000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F-DE4F-AD89-4D06A777E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013727"/>
        <c:axId val="1656010687"/>
      </c:barChart>
      <c:catAx>
        <c:axId val="16560137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0687"/>
        <c:crosses val="autoZero"/>
        <c:auto val="1"/>
        <c:lblAlgn val="ctr"/>
        <c:lblOffset val="100"/>
        <c:noMultiLvlLbl val="0"/>
      </c:catAx>
      <c:valAx>
        <c:axId val="1656010687"/>
        <c:scaling>
          <c:orientation val="minMax"/>
          <c:max val="3000000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75000"/>
                </a:srgbClr>
              </a:solidFill>
              <a:prstDash val="sysDot"/>
              <a:round/>
            </a:ln>
            <a:effectLst/>
          </c:spPr>
        </c:majorGridlines>
        <c:numFmt formatCode="[&gt;=1000000]\ &quot;$&quot;#,##0,,&quot;M&quot;;[&lt;1000000]\ &quot;$&quot;#,##0,&quot;K&quot;;General\_x000d_\&#10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en-US"/>
          </a:p>
        </c:txPr>
        <c:crossAx val="165601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6A9-DB41-8F88-969E39BD4D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A9-DB41-8F88-969E39BD4D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6A9-DB41-8F88-969E39BD4D09}"/>
              </c:ext>
            </c:extLst>
          </c:dPt>
          <c:dLbls>
            <c:dLbl>
              <c:idx val="0"/>
              <c:layout>
                <c:manualLayout>
                  <c:x val="-0.130478752605865"/>
                  <c:y val="0.10988583567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  <a:defRPr sz="1400" b="0" i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A9-DB41-8F88-969E39BD4D0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  <a:defRPr sz="1400" i="0">
                      <a:solidFill>
                        <a:schemeClr val="bg1"/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A9-DB41-8F88-969E39BD4D0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lnSpc>
                      <a:spcPct val="85000"/>
                    </a:lnSpc>
                    <a:defRPr sz="1400" i="0">
                      <a:solidFill>
                        <a:schemeClr val="bg1"/>
                      </a:solidFill>
                      <a:latin typeface="Century Gothic" charset="0"/>
                      <a:ea typeface="Century Gothic" charset="0"/>
                      <a:cs typeface="Century Gothic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A9-DB41-8F88-969E39BD4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85000"/>
                  </a:lnSpc>
                  <a:defRPr sz="140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Gray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332</c:v>
                </c:pt>
                <c:pt idx="1">
                  <c:v>3213</c:v>
                </c:pt>
                <c:pt idx="2">
                  <c:v>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A9-DB41-8F88-969E39BD4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1BE-4DA8-B6CE-F16268320E33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3"/>
                      </a:solidFill>
                      <a:latin typeface="Helvetica Light"/>
                      <a:cs typeface="Helvetica Ligh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BE-4DA8-B6CE-F16268320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Helvetica Light"/>
                    <a:cs typeface="Helvetica Ligh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Toy Story 1</c:v>
                </c:pt>
                <c:pt idx="1">
                  <c:v>Toy Story 2</c:v>
                </c:pt>
                <c:pt idx="2">
                  <c:v>Toy Story 3</c:v>
                </c:pt>
              </c:strCache>
            </c:strRef>
          </c:cat>
          <c:val>
            <c:numRef>
              <c:f>Sheet1!$B$2:$B$4</c:f>
              <c:numCache>
                <c:formatCode>"$"#,##0;[Red]"$"#,##0</c:formatCode>
                <c:ptCount val="3"/>
                <c:pt idx="0">
                  <c:v>364402211</c:v>
                </c:pt>
                <c:pt idx="1">
                  <c:v>511329494</c:v>
                </c:pt>
                <c:pt idx="2">
                  <c:v>1069818229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E-4DA8-B6CE-F16268320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529392"/>
        <c:axId val="-130819360"/>
      </c:barChart>
      <c:catAx>
        <c:axId val="29952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-130819360"/>
        <c:crosses val="autoZero"/>
        <c:auto val="1"/>
        <c:lblAlgn val="ctr"/>
        <c:lblOffset val="100"/>
        <c:noMultiLvlLbl val="0"/>
      </c:catAx>
      <c:valAx>
        <c:axId val="-130819360"/>
        <c:scaling>
          <c:orientation val="minMax"/>
        </c:scaling>
        <c:delete val="1"/>
        <c:axPos val="l"/>
        <c:numFmt formatCode="&quot;$&quot;#,##0;[Red]&quot;$&quot;#,##0" sourceLinked="1"/>
        <c:majorTickMark val="out"/>
        <c:minorTickMark val="none"/>
        <c:tickLblPos val="nextTo"/>
        <c:crossAx val="29952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 flip="none" rotWithShape="1">
          <a:gsLst>
            <a:gs pos="0">
              <a:srgbClr val="FF5700"/>
            </a:gs>
            <a:gs pos="100000">
              <a:prstClr val="white"/>
            </a:gs>
          </a:gsLst>
          <a:lin ang="0" scaled="1"/>
          <a:tileRect/>
        </a:gradFill>
      </c:spPr>
    </c:sideWall>
    <c:backWall>
      <c:thickness val="0"/>
      <c:spPr>
        <a:gradFill flip="none" rotWithShape="1">
          <a:gsLst>
            <a:gs pos="0">
              <a:srgbClr val="FF5700"/>
            </a:gs>
            <a:gs pos="100000">
              <a:prstClr val="white"/>
            </a:gs>
          </a:gsLst>
          <a:lin ang="0" scaled="1"/>
          <a:tileRect/>
        </a:gradFill>
      </c:spPr>
    </c:backWall>
    <c:plotArea>
      <c:layout>
        <c:manualLayout>
          <c:layoutTarget val="inner"/>
          <c:xMode val="edge"/>
          <c:yMode val="edge"/>
          <c:x val="0.158574358322598"/>
          <c:y val="3.4281861489023603E-2"/>
          <c:w val="0.67390090178566298"/>
          <c:h val="0.840239301611245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Dinner Revenue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'00 Q1</c:v>
                </c:pt>
                <c:pt idx="1">
                  <c:v>'00 Q2</c:v>
                </c:pt>
                <c:pt idx="2">
                  <c:v>'00 Q3</c:v>
                </c:pt>
                <c:pt idx="3">
                  <c:v>'00 Q4</c:v>
                </c:pt>
                <c:pt idx="4">
                  <c:v>'01 Q1</c:v>
                </c:pt>
                <c:pt idx="5">
                  <c:v>'01 Q2</c:v>
                </c:pt>
                <c:pt idx="6">
                  <c:v>'01 Q3</c:v>
                </c:pt>
                <c:pt idx="7">
                  <c:v>'01 Q4</c:v>
                </c:pt>
                <c:pt idx="8">
                  <c:v>'02 Q1</c:v>
                </c:pt>
                <c:pt idx="9">
                  <c:v>'02 Q2</c:v>
                </c:pt>
                <c:pt idx="10">
                  <c:v>'02 Q3</c:v>
                </c:pt>
                <c:pt idx="11">
                  <c:v>'02 Q4</c:v>
                </c:pt>
              </c:strCache>
            </c:strRef>
          </c:cat>
          <c:val>
            <c:numRef>
              <c:f>Sheet1!$B$2:$B$13</c:f>
              <c:numCache>
                <c:formatCode>_-"$"* #,##0_-;\-"$"* #,##0_-;_-"$"* "-"??_-;_-@_-</c:formatCode>
                <c:ptCount val="12"/>
                <c:pt idx="0">
                  <c:v>5000000</c:v>
                </c:pt>
                <c:pt idx="1">
                  <c:v>5500000</c:v>
                </c:pt>
                <c:pt idx="2">
                  <c:v>6700000</c:v>
                </c:pt>
                <c:pt idx="3">
                  <c:v>7800000</c:v>
                </c:pt>
                <c:pt idx="4">
                  <c:v>8900000</c:v>
                </c:pt>
                <c:pt idx="5">
                  <c:v>8800000</c:v>
                </c:pt>
                <c:pt idx="6">
                  <c:v>9950000</c:v>
                </c:pt>
                <c:pt idx="7">
                  <c:v>10560200</c:v>
                </c:pt>
                <c:pt idx="8">
                  <c:v>11000000</c:v>
                </c:pt>
                <c:pt idx="9">
                  <c:v>12500000</c:v>
                </c:pt>
                <c:pt idx="10">
                  <c:v>12600000</c:v>
                </c:pt>
                <c:pt idx="11">
                  <c:v>13100000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3-44A9-8708-6BF55A3ED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Lunch Revenue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'00 Q1</c:v>
                </c:pt>
                <c:pt idx="1">
                  <c:v>'00 Q2</c:v>
                </c:pt>
                <c:pt idx="2">
                  <c:v>'00 Q3</c:v>
                </c:pt>
                <c:pt idx="3">
                  <c:v>'00 Q4</c:v>
                </c:pt>
                <c:pt idx="4">
                  <c:v>'01 Q1</c:v>
                </c:pt>
                <c:pt idx="5">
                  <c:v>'01 Q2</c:v>
                </c:pt>
                <c:pt idx="6">
                  <c:v>'01 Q3</c:v>
                </c:pt>
                <c:pt idx="7">
                  <c:v>'01 Q4</c:v>
                </c:pt>
                <c:pt idx="8">
                  <c:v>'02 Q1</c:v>
                </c:pt>
                <c:pt idx="9">
                  <c:v>'02 Q2</c:v>
                </c:pt>
                <c:pt idx="10">
                  <c:v>'02 Q3</c:v>
                </c:pt>
                <c:pt idx="11">
                  <c:v>'02 Q4</c:v>
                </c:pt>
              </c:strCache>
            </c:strRef>
          </c:cat>
          <c:val>
            <c:numRef>
              <c:f>Sheet1!$C$2:$C$13</c:f>
              <c:numCache>
                <c:formatCode>_-"$"* #,##0_-;\-"$"* #,##0_-;_-"$"* "-"??_-;_-@_-</c:formatCode>
                <c:ptCount val="12"/>
                <c:pt idx="0">
                  <c:v>400000</c:v>
                </c:pt>
                <c:pt idx="1">
                  <c:v>450000</c:v>
                </c:pt>
                <c:pt idx="2">
                  <c:v>215000</c:v>
                </c:pt>
                <c:pt idx="3">
                  <c:v>1050000</c:v>
                </c:pt>
                <c:pt idx="4">
                  <c:v>957500</c:v>
                </c:pt>
                <c:pt idx="5">
                  <c:v>1129000</c:v>
                </c:pt>
                <c:pt idx="6">
                  <c:v>1300500</c:v>
                </c:pt>
                <c:pt idx="7">
                  <c:v>1472000</c:v>
                </c:pt>
                <c:pt idx="8">
                  <c:v>1643500</c:v>
                </c:pt>
                <c:pt idx="9">
                  <c:v>1815000</c:v>
                </c:pt>
                <c:pt idx="10">
                  <c:v>1986500</c:v>
                </c:pt>
                <c:pt idx="11">
                  <c:v>2158000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3-44A9-8708-6BF55A3ED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Catering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Sheet1!$A$2:$A$13</c:f>
              <c:strCache>
                <c:ptCount val="12"/>
                <c:pt idx="0">
                  <c:v>'00 Q1</c:v>
                </c:pt>
                <c:pt idx="1">
                  <c:v>'00 Q2</c:v>
                </c:pt>
                <c:pt idx="2">
                  <c:v>'00 Q3</c:v>
                </c:pt>
                <c:pt idx="3">
                  <c:v>'00 Q4</c:v>
                </c:pt>
                <c:pt idx="4">
                  <c:v>'01 Q1</c:v>
                </c:pt>
                <c:pt idx="5">
                  <c:v>'01 Q2</c:v>
                </c:pt>
                <c:pt idx="6">
                  <c:v>'01 Q3</c:v>
                </c:pt>
                <c:pt idx="7">
                  <c:v>'01 Q4</c:v>
                </c:pt>
                <c:pt idx="8">
                  <c:v>'02 Q1</c:v>
                </c:pt>
                <c:pt idx="9">
                  <c:v>'02 Q2</c:v>
                </c:pt>
                <c:pt idx="10">
                  <c:v>'02 Q3</c:v>
                </c:pt>
                <c:pt idx="11">
                  <c:v>'02 Q4</c:v>
                </c:pt>
              </c:strCache>
            </c:strRef>
          </c:cat>
          <c:val>
            <c:numRef>
              <c:f>Sheet1!$D$2:$D$13</c:f>
              <c:numCache>
                <c:formatCode>_-"$"* #,##0_-;\-"$"* #,##0_-;_-"$"* "-"??_-;_-@_-</c:formatCode>
                <c:ptCount val="12"/>
                <c:pt idx="0">
                  <c:v>100000</c:v>
                </c:pt>
                <c:pt idx="1">
                  <c:v>124000</c:v>
                </c:pt>
                <c:pt idx="2">
                  <c:v>105000</c:v>
                </c:pt>
                <c:pt idx="3">
                  <c:v>115660</c:v>
                </c:pt>
                <c:pt idx="4">
                  <c:v>256000</c:v>
                </c:pt>
                <c:pt idx="5">
                  <c:v>251830</c:v>
                </c:pt>
                <c:pt idx="6">
                  <c:v>292496</c:v>
                </c:pt>
                <c:pt idx="7">
                  <c:v>333162</c:v>
                </c:pt>
                <c:pt idx="8">
                  <c:v>373828</c:v>
                </c:pt>
                <c:pt idx="9">
                  <c:v>414494</c:v>
                </c:pt>
                <c:pt idx="10">
                  <c:v>455160</c:v>
                </c:pt>
                <c:pt idx="11">
                  <c:v>495826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F3-44A9-8708-6BF55A3ED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-206316928"/>
        <c:axId val="657149216"/>
        <c:axId val="0"/>
      </c:bar3DChart>
      <c:catAx>
        <c:axId val="-206316928"/>
        <c:scaling>
          <c:orientation val="minMax"/>
        </c:scaling>
        <c:delete val="0"/>
        <c:axPos val="b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7149216"/>
        <c:crosses val="autoZero"/>
        <c:auto val="1"/>
        <c:lblAlgn val="ctr"/>
        <c:lblOffset val="100"/>
        <c:noMultiLvlLbl val="0"/>
      </c:catAx>
      <c:valAx>
        <c:axId val="657149216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_-&quot;$&quot;* #,##0_-;\-&quot;$&quot;* #,##0_-;_-&quot;$&quot;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en-US"/>
          </a:p>
        </c:txPr>
        <c:crossAx val="-20631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66088006423997"/>
          <c:y val="0.34944417047802301"/>
          <c:w val="0.186600308490419"/>
          <c:h val="0.393212522199338"/>
        </c:manualLayout>
      </c:layout>
      <c:overlay val="0"/>
      <c:spPr>
        <a:gradFill flip="none" rotWithShape="1">
          <a:gsLst>
            <a:gs pos="0">
              <a:srgbClr val="FDD509"/>
            </a:gs>
            <a:gs pos="100000">
              <a:prstClr val="white"/>
            </a:gs>
          </a:gsLst>
          <a:lin ang="16200000" scaled="0"/>
          <a:tileRect/>
        </a:gra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6553E-AD36-624C-9215-8BF5B4403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62C5-9FC7-4840-B068-17E5A3AFD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0774E-401C-6A49-A071-1C6258C976CD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A9061-ADA9-8D40-9934-56874B024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7D76-7F70-7645-BBF8-CCE64C7FE8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483D-BD59-9C46-92D9-8881479E6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DCE2C-1A02-EF43-9B41-505CF604729D}" type="datetimeFigureOut"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39C9-BBFE-0D40-9111-8391ABFB43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39C9-BBFE-0D40-9111-8391ABFB4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39C9-BBFE-0D40-9111-8391ABFB4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E39C9-BBFE-0D40-9111-8391ABFB4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[&gt;=1000000] $#,##0,,"M";[&gt;0] $#,##0,"K";General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5D81-74FB-43EC-9F8B-0A3B273BD54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06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19088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258E9-8D10-0846-AB15-58023E1B019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71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39C9-BBFE-0D40-9111-8391ABFB439B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93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82763" y="2063750"/>
            <a:ext cx="8156576" cy="459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5D81-74FB-43EC-9F8B-0A3B273BD5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82763" y="2063750"/>
            <a:ext cx="8156576" cy="459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5D81-74FB-43EC-9F8B-0A3B273BD5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82763" y="2063750"/>
            <a:ext cx="8156576" cy="459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05D81-74FB-43EC-9F8B-0A3B273BD5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copy 8">
    <p:bg>
      <p:bgPr>
        <a:gradFill flip="none" rotWithShape="1">
          <a:gsLst>
            <a:gs pos="0">
              <a:srgbClr val="FAFAFA"/>
            </a:gs>
            <a:gs pos="100000">
              <a:srgbClr val="E3E3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93161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951801" y="2349236"/>
            <a:ext cx="3094097" cy="2159529"/>
            <a:chOff x="2133600" y="2500313"/>
            <a:chExt cx="3332163" cy="2325687"/>
          </a:xfrm>
          <a:solidFill>
            <a:schemeClr val="bg1">
              <a:lumMod val="95000"/>
            </a:schemeClr>
          </a:solidFill>
        </p:grpSpPr>
        <p:sp>
          <p:nvSpPr>
            <p:cNvPr id="4" name="AutoShape 1"/>
            <p:cNvSpPr>
              <a:spLocks/>
            </p:cNvSpPr>
            <p:nvPr/>
          </p:nvSpPr>
          <p:spPr bwMode="auto">
            <a:xfrm>
              <a:off x="3581400" y="3441700"/>
              <a:ext cx="1884363" cy="903288"/>
            </a:xfrm>
            <a:custGeom>
              <a:avLst/>
              <a:gdLst/>
              <a:ahLst/>
              <a:cxnLst/>
              <a:rect l="0" t="0" r="r" b="b"/>
              <a:pathLst>
                <a:path w="21497" h="20908">
                  <a:moveTo>
                    <a:pt x="1" y="19536"/>
                  </a:moveTo>
                  <a:cubicBezTo>
                    <a:pt x="107" y="21600"/>
                    <a:pt x="1402" y="20037"/>
                    <a:pt x="1402" y="20037"/>
                  </a:cubicBezTo>
                  <a:cubicBezTo>
                    <a:pt x="1721" y="20961"/>
                    <a:pt x="2348" y="21186"/>
                    <a:pt x="2803" y="20539"/>
                  </a:cubicBezTo>
                  <a:cubicBezTo>
                    <a:pt x="2803" y="20539"/>
                    <a:pt x="4265" y="18301"/>
                    <a:pt x="5598" y="16685"/>
                  </a:cubicBezTo>
                  <a:cubicBezTo>
                    <a:pt x="5346" y="16513"/>
                    <a:pt x="5122" y="16185"/>
                    <a:pt x="4966" y="15732"/>
                  </a:cubicBezTo>
                  <a:cubicBezTo>
                    <a:pt x="4816" y="15297"/>
                    <a:pt x="4738" y="14786"/>
                    <a:pt x="4739" y="14255"/>
                  </a:cubicBezTo>
                  <a:cubicBezTo>
                    <a:pt x="4741" y="13573"/>
                    <a:pt x="4874" y="12934"/>
                    <a:pt x="5113" y="12454"/>
                  </a:cubicBezTo>
                  <a:cubicBezTo>
                    <a:pt x="5351" y="11975"/>
                    <a:pt x="5668" y="11712"/>
                    <a:pt x="6004" y="11716"/>
                  </a:cubicBezTo>
                  <a:lnTo>
                    <a:pt x="12883" y="9379"/>
                  </a:lnTo>
                  <a:lnTo>
                    <a:pt x="13150" y="10151"/>
                  </a:lnTo>
                  <a:lnTo>
                    <a:pt x="5973" y="12485"/>
                  </a:lnTo>
                  <a:cubicBezTo>
                    <a:pt x="5510" y="12480"/>
                    <a:pt x="5133" y="13239"/>
                    <a:pt x="5130" y="14178"/>
                  </a:cubicBezTo>
                  <a:cubicBezTo>
                    <a:pt x="5128" y="15118"/>
                    <a:pt x="5501" y="15884"/>
                    <a:pt x="5964" y="15889"/>
                  </a:cubicBezTo>
                  <a:cubicBezTo>
                    <a:pt x="5964" y="15889"/>
                    <a:pt x="11186" y="14951"/>
                    <a:pt x="12206" y="15208"/>
                  </a:cubicBezTo>
                  <a:cubicBezTo>
                    <a:pt x="16222" y="16217"/>
                    <a:pt x="16391" y="14730"/>
                    <a:pt x="18387" y="10231"/>
                  </a:cubicBezTo>
                  <a:cubicBezTo>
                    <a:pt x="18979" y="9475"/>
                    <a:pt x="20831" y="6436"/>
                    <a:pt x="21497" y="5696"/>
                  </a:cubicBezTo>
                  <a:cubicBezTo>
                    <a:pt x="21497" y="5696"/>
                    <a:pt x="19317" y="557"/>
                    <a:pt x="19124" y="0"/>
                  </a:cubicBezTo>
                  <a:cubicBezTo>
                    <a:pt x="14440" y="6109"/>
                    <a:pt x="11750" y="3253"/>
                    <a:pt x="10103" y="3722"/>
                  </a:cubicBezTo>
                  <a:cubicBezTo>
                    <a:pt x="7446" y="4481"/>
                    <a:pt x="-103" y="17520"/>
                    <a:pt x="1" y="19536"/>
                  </a:cubicBezTo>
                  <a:close/>
                  <a:moveTo>
                    <a:pt x="1" y="1953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AutoShape 2"/>
            <p:cNvSpPr>
              <a:spLocks/>
            </p:cNvSpPr>
            <p:nvPr/>
          </p:nvSpPr>
          <p:spPr bwMode="auto">
            <a:xfrm>
              <a:off x="2982913" y="4610100"/>
              <a:ext cx="2227262" cy="1793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79" y="0"/>
                  </a:moveTo>
                  <a:lnTo>
                    <a:pt x="379" y="0"/>
                  </a:lnTo>
                  <a:cubicBezTo>
                    <a:pt x="379" y="2734"/>
                    <a:pt x="214" y="4993"/>
                    <a:pt x="0" y="5346"/>
                  </a:cubicBezTo>
                  <a:lnTo>
                    <a:pt x="0" y="5759"/>
                  </a:lnTo>
                  <a:cubicBezTo>
                    <a:pt x="0" y="14493"/>
                    <a:pt x="576" y="21600"/>
                    <a:pt x="1284" y="21600"/>
                  </a:cubicBezTo>
                  <a:lnTo>
                    <a:pt x="20316" y="21600"/>
                  </a:lnTo>
                  <a:cubicBezTo>
                    <a:pt x="21024" y="21600"/>
                    <a:pt x="21600" y="14493"/>
                    <a:pt x="21600" y="5759"/>
                  </a:cubicBezTo>
                  <a:lnTo>
                    <a:pt x="21600" y="0"/>
                  </a:lnTo>
                  <a:cubicBezTo>
                    <a:pt x="21600" y="0"/>
                    <a:pt x="379" y="0"/>
                    <a:pt x="379" y="0"/>
                  </a:cubicBezTo>
                  <a:close/>
                  <a:moveTo>
                    <a:pt x="379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2133600" y="2500313"/>
              <a:ext cx="838200" cy="2114550"/>
            </a:xfrm>
            <a:custGeom>
              <a:avLst/>
              <a:gdLst/>
              <a:ahLst/>
              <a:cxnLst/>
              <a:rect l="0" t="0" r="r" b="b"/>
              <a:pathLst>
                <a:path w="21338" h="21453">
                  <a:moveTo>
                    <a:pt x="20323" y="21374"/>
                  </a:moveTo>
                  <a:cubicBezTo>
                    <a:pt x="20323" y="21139"/>
                    <a:pt x="20767" y="20946"/>
                    <a:pt x="21338" y="20919"/>
                  </a:cubicBezTo>
                  <a:lnTo>
                    <a:pt x="2245" y="0"/>
                  </a:lnTo>
                  <a:lnTo>
                    <a:pt x="1094" y="167"/>
                  </a:lnTo>
                  <a:cubicBezTo>
                    <a:pt x="-126" y="403"/>
                    <a:pt x="-262" y="935"/>
                    <a:pt x="373" y="1631"/>
                  </a:cubicBezTo>
                  <a:lnTo>
                    <a:pt x="17448" y="20339"/>
                  </a:lnTo>
                  <a:cubicBezTo>
                    <a:pt x="18066" y="21016"/>
                    <a:pt x="18934" y="21600"/>
                    <a:pt x="20328" y="21419"/>
                  </a:cubicBezTo>
                  <a:cubicBezTo>
                    <a:pt x="20325" y="21404"/>
                    <a:pt x="20323" y="21389"/>
                    <a:pt x="20323" y="21374"/>
                  </a:cubicBezTo>
                  <a:close/>
                  <a:moveTo>
                    <a:pt x="20323" y="2137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2946400" y="4572000"/>
              <a:ext cx="58738" cy="587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6"/>
                    <a:pt x="16762" y="21600"/>
                    <a:pt x="10800" y="21600"/>
                  </a:cubicBezTo>
                  <a:cubicBezTo>
                    <a:pt x="4835" y="21600"/>
                    <a:pt x="0" y="16766"/>
                    <a:pt x="0" y="10800"/>
                  </a:cubicBezTo>
                  <a:cubicBezTo>
                    <a:pt x="0" y="4839"/>
                    <a:pt x="4835" y="0"/>
                    <a:pt x="10800" y="0"/>
                  </a:cubicBezTo>
                  <a:cubicBezTo>
                    <a:pt x="16762" y="0"/>
                    <a:pt x="21600" y="4839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3149600" y="4699000"/>
              <a:ext cx="254000" cy="127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9182" y="21600"/>
                    <a:pt x="16200" y="21600"/>
                  </a:cubicBezTo>
                  <a:lnTo>
                    <a:pt x="5400" y="21600"/>
                  </a:lnTo>
                  <a:cubicBezTo>
                    <a:pt x="2418" y="21600"/>
                    <a:pt x="0" y="16765"/>
                    <a:pt x="0" y="10800"/>
                  </a:cubicBezTo>
                  <a:cubicBezTo>
                    <a:pt x="0" y="4835"/>
                    <a:pt x="2418" y="0"/>
                    <a:pt x="5400" y="0"/>
                  </a:cubicBezTo>
                  <a:lnTo>
                    <a:pt x="16200" y="0"/>
                  </a:lnTo>
                  <a:cubicBezTo>
                    <a:pt x="19182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4800600" y="4699000"/>
              <a:ext cx="254000" cy="127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9183" y="21600"/>
                    <a:pt x="16200" y="21600"/>
                  </a:cubicBezTo>
                  <a:lnTo>
                    <a:pt x="5400" y="21600"/>
                  </a:lnTo>
                  <a:cubicBezTo>
                    <a:pt x="2417" y="21600"/>
                    <a:pt x="0" y="16765"/>
                    <a:pt x="0" y="10800"/>
                  </a:cubicBezTo>
                  <a:cubicBezTo>
                    <a:pt x="0" y="4835"/>
                    <a:pt x="2417" y="0"/>
                    <a:pt x="5400" y="0"/>
                  </a:cubicBezTo>
                  <a:lnTo>
                    <a:pt x="16200" y="0"/>
                  </a:lnTo>
                  <a:cubicBezTo>
                    <a:pt x="19183" y="0"/>
                    <a:pt x="21600" y="483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249105" y="401640"/>
            <a:ext cx="6939720" cy="1143000"/>
          </a:xfrm>
        </p:spPr>
        <p:txBody>
          <a:bodyPr anchor="b">
            <a:noAutofit/>
          </a:bodyPr>
          <a:lstStyle>
            <a:lvl1pPr algn="l">
              <a:defRPr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249106" y="1905001"/>
            <a:ext cx="6222730" cy="4783667"/>
          </a:xfr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 marL="9144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2pPr>
            <a:lvl3pPr marL="13716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0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copy 8">
    <p:bg>
      <p:bgPr>
        <a:gradFill flip="none" rotWithShape="1">
          <a:gsLst>
            <a:gs pos="0">
              <a:srgbClr val="FAFAFA"/>
            </a:gs>
            <a:gs pos="100000">
              <a:srgbClr val="E3E3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93161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1244943" y="2685583"/>
            <a:ext cx="2441732" cy="1486835"/>
            <a:chOff x="1841500" y="749300"/>
            <a:chExt cx="1493838" cy="909638"/>
          </a:xfrm>
          <a:solidFill>
            <a:schemeClr val="bg1">
              <a:lumMod val="95000"/>
            </a:schemeClr>
          </a:solidFill>
        </p:grpSpPr>
        <p:sp>
          <p:nvSpPr>
            <p:cNvPr id="12" name="AutoShape 1"/>
            <p:cNvSpPr>
              <a:spLocks/>
            </p:cNvSpPr>
            <p:nvPr/>
          </p:nvSpPr>
          <p:spPr bwMode="auto">
            <a:xfrm>
              <a:off x="2209800" y="762000"/>
              <a:ext cx="755650" cy="525463"/>
            </a:xfrm>
            <a:custGeom>
              <a:avLst/>
              <a:gdLst/>
              <a:ahLst/>
              <a:cxnLst/>
              <a:rect l="0" t="0" r="r" b="b"/>
              <a:pathLst>
                <a:path w="21547" h="21217">
                  <a:moveTo>
                    <a:pt x="0" y="21217"/>
                  </a:moveTo>
                  <a:cubicBezTo>
                    <a:pt x="1527" y="20375"/>
                    <a:pt x="3250" y="19370"/>
                    <a:pt x="4889" y="19134"/>
                  </a:cubicBezTo>
                  <a:cubicBezTo>
                    <a:pt x="6074" y="18958"/>
                    <a:pt x="6448" y="19084"/>
                    <a:pt x="7449" y="17974"/>
                  </a:cubicBezTo>
                  <a:cubicBezTo>
                    <a:pt x="8584" y="16715"/>
                    <a:pt x="9688" y="15438"/>
                    <a:pt x="10852" y="14229"/>
                  </a:cubicBezTo>
                  <a:cubicBezTo>
                    <a:pt x="13133" y="11860"/>
                    <a:pt x="15306" y="9291"/>
                    <a:pt x="17522" y="6803"/>
                  </a:cubicBezTo>
                  <a:cubicBezTo>
                    <a:pt x="18369" y="5852"/>
                    <a:pt x="20044" y="4692"/>
                    <a:pt x="20556" y="3328"/>
                  </a:cubicBezTo>
                  <a:cubicBezTo>
                    <a:pt x="20778" y="2737"/>
                    <a:pt x="20689" y="2347"/>
                    <a:pt x="21037" y="1941"/>
                  </a:cubicBezTo>
                  <a:cubicBezTo>
                    <a:pt x="21092" y="1877"/>
                    <a:pt x="21516" y="1353"/>
                    <a:pt x="21543" y="1037"/>
                  </a:cubicBezTo>
                  <a:cubicBezTo>
                    <a:pt x="21600" y="364"/>
                    <a:pt x="21075" y="-383"/>
                    <a:pt x="20468" y="224"/>
                  </a:cubicBezTo>
                  <a:cubicBezTo>
                    <a:pt x="19702" y="991"/>
                    <a:pt x="19258" y="292"/>
                    <a:pt x="18658" y="787"/>
                  </a:cubicBezTo>
                  <a:cubicBezTo>
                    <a:pt x="16502" y="2567"/>
                    <a:pt x="14436" y="4565"/>
                    <a:pt x="12440" y="6684"/>
                  </a:cubicBezTo>
                  <a:cubicBezTo>
                    <a:pt x="8137" y="11255"/>
                    <a:pt x="4130" y="16343"/>
                    <a:pt x="0" y="21217"/>
                  </a:cubicBezTo>
                  <a:close/>
                  <a:moveTo>
                    <a:pt x="0" y="2121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1841500" y="1397000"/>
              <a:ext cx="247650" cy="234950"/>
            </a:xfrm>
            <a:custGeom>
              <a:avLst/>
              <a:gdLst/>
              <a:ahLst/>
              <a:cxnLst/>
              <a:rect l="0" t="0" r="r" b="b"/>
              <a:pathLst>
                <a:path w="20557" h="21526">
                  <a:moveTo>
                    <a:pt x="19386" y="730"/>
                  </a:moveTo>
                  <a:cubicBezTo>
                    <a:pt x="19446" y="476"/>
                    <a:pt x="19485" y="268"/>
                    <a:pt x="19596" y="1"/>
                  </a:cubicBezTo>
                  <a:cubicBezTo>
                    <a:pt x="19627" y="-74"/>
                    <a:pt x="12307" y="5934"/>
                    <a:pt x="8555" y="8750"/>
                  </a:cubicBezTo>
                  <a:cubicBezTo>
                    <a:pt x="7835" y="9290"/>
                    <a:pt x="6531" y="10568"/>
                    <a:pt x="6531" y="10568"/>
                  </a:cubicBezTo>
                  <a:cubicBezTo>
                    <a:pt x="6531" y="10568"/>
                    <a:pt x="1715" y="17651"/>
                    <a:pt x="0" y="21526"/>
                  </a:cubicBezTo>
                  <a:cubicBezTo>
                    <a:pt x="3925" y="20622"/>
                    <a:pt x="7740" y="18763"/>
                    <a:pt x="11575" y="17456"/>
                  </a:cubicBezTo>
                  <a:cubicBezTo>
                    <a:pt x="14087" y="15243"/>
                    <a:pt x="16465" y="12852"/>
                    <a:pt x="18964" y="10623"/>
                  </a:cubicBezTo>
                  <a:cubicBezTo>
                    <a:pt x="21600" y="8270"/>
                    <a:pt x="20353" y="8974"/>
                    <a:pt x="19535" y="6034"/>
                  </a:cubicBezTo>
                  <a:cubicBezTo>
                    <a:pt x="19051" y="4299"/>
                    <a:pt x="18971" y="2474"/>
                    <a:pt x="19386" y="730"/>
                  </a:cubicBezTo>
                  <a:close/>
                  <a:moveTo>
                    <a:pt x="19386" y="7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1917700" y="749300"/>
              <a:ext cx="862013" cy="693738"/>
            </a:xfrm>
            <a:custGeom>
              <a:avLst/>
              <a:gdLst/>
              <a:ahLst/>
              <a:cxnLst/>
              <a:rect l="0" t="0" r="r" b="b"/>
              <a:pathLst>
                <a:path w="21069" h="20809">
                  <a:moveTo>
                    <a:pt x="314" y="20449"/>
                  </a:moveTo>
                  <a:cubicBezTo>
                    <a:pt x="419" y="20585"/>
                    <a:pt x="757" y="20821"/>
                    <a:pt x="772" y="20808"/>
                  </a:cubicBezTo>
                  <a:cubicBezTo>
                    <a:pt x="1524" y="20169"/>
                    <a:pt x="2264" y="19509"/>
                    <a:pt x="2992" y="18829"/>
                  </a:cubicBezTo>
                  <a:cubicBezTo>
                    <a:pt x="3712" y="18155"/>
                    <a:pt x="5317" y="17110"/>
                    <a:pt x="5603" y="16045"/>
                  </a:cubicBezTo>
                  <a:cubicBezTo>
                    <a:pt x="5944" y="14767"/>
                    <a:pt x="6181" y="14694"/>
                    <a:pt x="7036" y="13958"/>
                  </a:cubicBezTo>
                  <a:cubicBezTo>
                    <a:pt x="7972" y="13150"/>
                    <a:pt x="8670" y="11991"/>
                    <a:pt x="9594" y="11161"/>
                  </a:cubicBezTo>
                  <a:cubicBezTo>
                    <a:pt x="10197" y="10620"/>
                    <a:pt x="10899" y="10474"/>
                    <a:pt x="11565" y="10093"/>
                  </a:cubicBezTo>
                  <a:cubicBezTo>
                    <a:pt x="12604" y="9010"/>
                    <a:pt x="13649" y="7936"/>
                    <a:pt x="14709" y="6885"/>
                  </a:cubicBezTo>
                  <a:cubicBezTo>
                    <a:pt x="16748" y="4862"/>
                    <a:pt x="18843" y="2909"/>
                    <a:pt x="21069" y="1206"/>
                  </a:cubicBezTo>
                  <a:cubicBezTo>
                    <a:pt x="19202" y="-779"/>
                    <a:pt x="18076" y="42"/>
                    <a:pt x="16039" y="1142"/>
                  </a:cubicBezTo>
                  <a:cubicBezTo>
                    <a:pt x="13262" y="2643"/>
                    <a:pt x="10350" y="4214"/>
                    <a:pt x="7510" y="5333"/>
                  </a:cubicBezTo>
                  <a:cubicBezTo>
                    <a:pt x="6317" y="5803"/>
                    <a:pt x="5976" y="6909"/>
                    <a:pt x="5329" y="8061"/>
                  </a:cubicBezTo>
                  <a:cubicBezTo>
                    <a:pt x="4527" y="9487"/>
                    <a:pt x="3629" y="10849"/>
                    <a:pt x="2780" y="12234"/>
                  </a:cubicBezTo>
                  <a:cubicBezTo>
                    <a:pt x="1901" y="13667"/>
                    <a:pt x="1281" y="15080"/>
                    <a:pt x="871" y="16805"/>
                  </a:cubicBezTo>
                  <a:cubicBezTo>
                    <a:pt x="565" y="18094"/>
                    <a:pt x="-531" y="19369"/>
                    <a:pt x="314" y="20449"/>
                  </a:cubicBezTo>
                  <a:close/>
                  <a:moveTo>
                    <a:pt x="314" y="2044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2298700" y="1473200"/>
              <a:ext cx="161925" cy="182563"/>
            </a:xfrm>
            <a:custGeom>
              <a:avLst/>
              <a:gdLst/>
              <a:ahLst/>
              <a:cxnLst/>
              <a:rect l="0" t="0" r="r" b="b"/>
              <a:pathLst>
                <a:path w="20832" h="21549">
                  <a:moveTo>
                    <a:pt x="16766" y="0"/>
                  </a:moveTo>
                  <a:cubicBezTo>
                    <a:pt x="12402" y="1519"/>
                    <a:pt x="6305" y="3499"/>
                    <a:pt x="0" y="4753"/>
                  </a:cubicBezTo>
                  <a:cubicBezTo>
                    <a:pt x="5262" y="8961"/>
                    <a:pt x="1698" y="21600"/>
                    <a:pt x="11077" y="21549"/>
                  </a:cubicBezTo>
                  <a:cubicBezTo>
                    <a:pt x="16446" y="21523"/>
                    <a:pt x="19967" y="16296"/>
                    <a:pt x="20728" y="11973"/>
                  </a:cubicBezTo>
                  <a:cubicBezTo>
                    <a:pt x="21600" y="7010"/>
                    <a:pt x="16707" y="4527"/>
                    <a:pt x="16766" y="0"/>
                  </a:cubicBezTo>
                  <a:close/>
                  <a:moveTo>
                    <a:pt x="1676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2501900" y="1460500"/>
              <a:ext cx="280988" cy="169863"/>
            </a:xfrm>
            <a:custGeom>
              <a:avLst/>
              <a:gdLst/>
              <a:ahLst/>
              <a:cxnLst/>
              <a:rect l="0" t="0" r="r" b="b"/>
              <a:pathLst>
                <a:path w="21438" h="18143">
                  <a:moveTo>
                    <a:pt x="14593" y="3372"/>
                  </a:moveTo>
                  <a:cubicBezTo>
                    <a:pt x="9911" y="1379"/>
                    <a:pt x="4888" y="249"/>
                    <a:pt x="0" y="0"/>
                  </a:cubicBezTo>
                  <a:cubicBezTo>
                    <a:pt x="3162" y="6072"/>
                    <a:pt x="5491" y="11076"/>
                    <a:pt x="10685" y="13549"/>
                  </a:cubicBezTo>
                  <a:cubicBezTo>
                    <a:pt x="13309" y="14797"/>
                    <a:pt x="18653" y="21600"/>
                    <a:pt x="20705" y="15896"/>
                  </a:cubicBezTo>
                  <a:cubicBezTo>
                    <a:pt x="21600" y="13405"/>
                    <a:pt x="21518" y="10229"/>
                    <a:pt x="21277" y="7543"/>
                  </a:cubicBezTo>
                  <a:cubicBezTo>
                    <a:pt x="19149" y="5863"/>
                    <a:pt x="16935" y="4368"/>
                    <a:pt x="14593" y="3372"/>
                  </a:cubicBezTo>
                  <a:close/>
                  <a:moveTo>
                    <a:pt x="14593" y="337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2133600" y="1498600"/>
              <a:ext cx="171450" cy="115888"/>
            </a:xfrm>
            <a:custGeom>
              <a:avLst/>
              <a:gdLst/>
              <a:ahLst/>
              <a:cxnLst/>
              <a:rect l="0" t="0" r="r" b="b"/>
              <a:pathLst>
                <a:path w="21600" h="18921">
                  <a:moveTo>
                    <a:pt x="0" y="0"/>
                  </a:moveTo>
                  <a:cubicBezTo>
                    <a:pt x="1339" y="6553"/>
                    <a:pt x="2048" y="21600"/>
                    <a:pt x="10478" y="18507"/>
                  </a:cubicBezTo>
                  <a:cubicBezTo>
                    <a:pt x="15965" y="16494"/>
                    <a:pt x="18996" y="7783"/>
                    <a:pt x="21600" y="1924"/>
                  </a:cubicBezTo>
                  <a:cubicBezTo>
                    <a:pt x="13648" y="4089"/>
                    <a:pt x="5403" y="4587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2108200" y="889000"/>
              <a:ext cx="1227138" cy="769938"/>
            </a:xfrm>
            <a:custGeom>
              <a:avLst/>
              <a:gdLst/>
              <a:ahLst/>
              <a:cxnLst/>
              <a:rect l="0" t="0" r="r" b="b"/>
              <a:pathLst>
                <a:path w="20538" h="21129">
                  <a:moveTo>
                    <a:pt x="20532" y="7922"/>
                  </a:moveTo>
                  <a:cubicBezTo>
                    <a:pt x="18077" y="5607"/>
                    <a:pt x="17106" y="3745"/>
                    <a:pt x="15454" y="1523"/>
                  </a:cubicBezTo>
                  <a:cubicBezTo>
                    <a:pt x="15125" y="1080"/>
                    <a:pt x="14792" y="646"/>
                    <a:pt x="14451" y="227"/>
                  </a:cubicBezTo>
                  <a:cubicBezTo>
                    <a:pt x="13884" y="-471"/>
                    <a:pt x="13457" y="601"/>
                    <a:pt x="12956" y="1242"/>
                  </a:cubicBezTo>
                  <a:cubicBezTo>
                    <a:pt x="11966" y="2507"/>
                    <a:pt x="10995" y="3811"/>
                    <a:pt x="10007" y="5082"/>
                  </a:cubicBezTo>
                  <a:cubicBezTo>
                    <a:pt x="11362" y="6272"/>
                    <a:pt x="10302" y="9046"/>
                    <a:pt x="9132" y="9363"/>
                  </a:cubicBezTo>
                  <a:cubicBezTo>
                    <a:pt x="8499" y="9771"/>
                    <a:pt x="7581" y="9698"/>
                    <a:pt x="6908" y="9817"/>
                  </a:cubicBezTo>
                  <a:cubicBezTo>
                    <a:pt x="6399" y="9906"/>
                    <a:pt x="6046" y="10186"/>
                    <a:pt x="5572" y="10360"/>
                  </a:cubicBezTo>
                  <a:cubicBezTo>
                    <a:pt x="5231" y="10490"/>
                    <a:pt x="4884" y="10305"/>
                    <a:pt x="4538" y="10421"/>
                  </a:cubicBezTo>
                  <a:cubicBezTo>
                    <a:pt x="3283" y="10720"/>
                    <a:pt x="803" y="11899"/>
                    <a:pt x="200" y="13924"/>
                  </a:cubicBezTo>
                  <a:cubicBezTo>
                    <a:pt x="-994" y="17933"/>
                    <a:pt x="3529" y="16150"/>
                    <a:pt x="4392" y="15805"/>
                  </a:cubicBezTo>
                  <a:cubicBezTo>
                    <a:pt x="5204" y="15480"/>
                    <a:pt x="5875" y="15022"/>
                    <a:pt x="6727" y="15066"/>
                  </a:cubicBezTo>
                  <a:cubicBezTo>
                    <a:pt x="7731" y="15118"/>
                    <a:pt x="8746" y="15387"/>
                    <a:pt x="9717" y="15801"/>
                  </a:cubicBezTo>
                  <a:cubicBezTo>
                    <a:pt x="11225" y="16445"/>
                    <a:pt x="12367" y="18530"/>
                    <a:pt x="13857" y="19020"/>
                  </a:cubicBezTo>
                  <a:cubicBezTo>
                    <a:pt x="14264" y="19154"/>
                    <a:pt x="14677" y="19257"/>
                    <a:pt x="15080" y="19430"/>
                  </a:cubicBezTo>
                  <a:cubicBezTo>
                    <a:pt x="15592" y="19651"/>
                    <a:pt x="17370" y="21012"/>
                    <a:pt x="17868" y="21129"/>
                  </a:cubicBezTo>
                  <a:cubicBezTo>
                    <a:pt x="18238" y="20361"/>
                    <a:pt x="18575" y="19552"/>
                    <a:pt x="18875" y="18705"/>
                  </a:cubicBezTo>
                  <a:cubicBezTo>
                    <a:pt x="20028" y="15448"/>
                    <a:pt x="20606" y="11684"/>
                    <a:pt x="20532" y="7922"/>
                  </a:cubicBezTo>
                  <a:close/>
                  <a:moveTo>
                    <a:pt x="20532" y="79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249106" y="1905001"/>
            <a:ext cx="6222730" cy="4783667"/>
          </a:xfrm>
        </p:spPr>
        <p:txBody>
          <a:bodyPr>
            <a:normAutofit/>
          </a:bodyPr>
          <a:lstStyle>
            <a:lvl1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 marL="9144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2pPr>
            <a:lvl3pPr marL="13716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9"/>
          <p:cNvSpPr>
            <a:spLocks noGrp="1"/>
          </p:cNvSpPr>
          <p:nvPr>
            <p:ph type="title" hasCustomPrompt="1"/>
          </p:nvPr>
        </p:nvSpPr>
        <p:spPr>
          <a:xfrm>
            <a:off x="5249105" y="401640"/>
            <a:ext cx="6939720" cy="1143000"/>
          </a:xfrm>
        </p:spPr>
        <p:txBody>
          <a:bodyPr anchor="b">
            <a:noAutofit/>
          </a:bodyPr>
          <a:lstStyle>
            <a:lvl1pPr algn="l">
              <a:defRPr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5166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yout of Last Reso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600200"/>
            <a:ext cx="5408791" cy="4648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add text or choose an icon below to insert other content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0593" y="1600200"/>
            <a:ext cx="5408791" cy="4648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add text or choose an icon below to insert other content</a:t>
            </a:r>
            <a:endParaRPr/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D3E9-2BF8-49E9-B198-939CC5F99205}" type="datetime1">
              <a:rPr lang="en-US"/>
              <a:t>1/29/20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0E36-19FF-420A-9C1E-B0CB315AD9E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96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8">
          <p15:clr>
            <a:srgbClr val="5ACBF0"/>
          </p15:clr>
        </p15:guide>
        <p15:guide id="2" orient="horz" pos="100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385C-E21E-B64B-AB43-2A5DBBF19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69943" cy="48986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Chart Placeholder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40682-E53B-BE42-9CDB-D04E89C2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275C-0F77-9D4A-8C24-9F618422D651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6C61A-5366-A648-9028-B1808910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DD172-2E16-9B4C-985E-29458951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982C-862B-4442-AA45-5CBC7031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5A496A5A-49DB-6F4F-9F5D-E3F723B2DA3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442" y="1079292"/>
            <a:ext cx="5310894" cy="22191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4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275C-0F77-9D4A-8C24-9F618422D651}" type="datetimeFigureOut"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982C-862B-4442-AA45-5CBC703117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2" r:id="rId3"/>
    <p:sldLayoutId id="2147483685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yourstory.com/goodie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Chart Templates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73075" indent="-473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Select the well-designed chart on the left and right-click to “save as template”</a:t>
            </a:r>
          </a:p>
          <a:p>
            <a:pPr marL="473075" indent="-473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Give the chart a descriptive name and save</a:t>
            </a:r>
          </a:p>
          <a:p>
            <a:pPr marL="473075" indent="-473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Select the chart on the right, go to the Chart Design tab and select “Change Chart Type”</a:t>
            </a:r>
          </a:p>
          <a:p>
            <a:pPr marL="473075" indent="-473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Scroll down to Templates, and apply your just saved template</a:t>
            </a:r>
          </a:p>
          <a:p>
            <a:pPr marL="473075" indent="-473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Select the x-axis and change the maximum bounds manually to 300M to match the left chart</a:t>
            </a:r>
          </a:p>
          <a:p>
            <a:pPr marL="473075" indent="-473075">
              <a:spcAft>
                <a:spcPts val="900"/>
              </a:spcAft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29957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8124" y="49427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00" dirty="0">
                <a:latin typeface="Century Gothic" charset="0"/>
                <a:ea typeface="Century Gothic" charset="0"/>
                <a:cs typeface="Century Gothic" charset="0"/>
              </a:rPr>
              <a:t>T-Shirts Sold by Color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550D51-A875-9F47-BE95-E277C2F009B5}"/>
              </a:ext>
            </a:extLst>
          </p:cNvPr>
          <p:cNvGrpSpPr/>
          <p:nvPr/>
        </p:nvGrpSpPr>
        <p:grpSpPr>
          <a:xfrm>
            <a:off x="2588172" y="1925053"/>
            <a:ext cx="7012481" cy="3771591"/>
            <a:chOff x="2902196" y="3458346"/>
            <a:chExt cx="5265241" cy="28318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1F3172-2F13-8644-950E-7328AC661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2196" y="3458346"/>
              <a:ext cx="2831855" cy="28318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3,213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92000E-A82F-774A-8DC3-8E8E9CE6D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1653" y="4137592"/>
              <a:ext cx="2152610" cy="21526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1,456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8FBB8F-1E5F-C14E-AEA5-063FE7EAA0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601" y="5241366"/>
              <a:ext cx="1048836" cy="10488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332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1E0E9B-F605-C847-B65A-B813D721BDC1}"/>
              </a:ext>
            </a:extLst>
          </p:cNvPr>
          <p:cNvSpPr txBox="1"/>
          <p:nvPr/>
        </p:nvSpPr>
        <p:spPr>
          <a:xfrm>
            <a:off x="10093072" y="0"/>
            <a:ext cx="2095753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</p:spTree>
    <p:extLst>
      <p:ext uri="{BB962C8B-B14F-4D97-AF65-F5344CB8AC3E}">
        <p14:creationId xmlns:p14="http://schemas.microsoft.com/office/powerpoint/2010/main" val="2044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0120533"/>
              </p:ext>
            </p:extLst>
          </p:nvPr>
        </p:nvGraphicFramePr>
        <p:xfrm>
          <a:off x="2464329" y="720372"/>
          <a:ext cx="8125883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642556"/>
            <a:ext cx="609282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>
                <a:solidFill>
                  <a:srgbClr val="7F7F7F"/>
                </a:solidFill>
                <a:latin typeface="Helvetica Light"/>
                <a:cs typeface="Helvetica Light"/>
              </a:rPr>
              <a:t>Source: the-numbers.com/movies/franchise/Toy-Story#tab=summary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89" y="5407890"/>
            <a:ext cx="914400" cy="669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870" y="5407890"/>
            <a:ext cx="914400" cy="1003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749" y="5407890"/>
            <a:ext cx="914400" cy="1030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06" y="9236"/>
            <a:ext cx="2656175" cy="3794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0891" y="235624"/>
            <a:ext cx="1593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Helvetica Light"/>
                <a:cs typeface="Helvetica Light"/>
              </a:rPr>
              <a:t>Total Box Office Grosses</a:t>
            </a:r>
          </a:p>
        </p:txBody>
      </p:sp>
    </p:spTree>
    <p:extLst>
      <p:ext uri="{BB962C8B-B14F-4D97-AF65-F5344CB8AC3E}">
        <p14:creationId xmlns:p14="http://schemas.microsoft.com/office/powerpoint/2010/main" val="10424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B1A80-F202-C843-BD24-6A0385036D90}"/>
              </a:ext>
            </a:extLst>
          </p:cNvPr>
          <p:cNvSpPr txBox="1"/>
          <p:nvPr/>
        </p:nvSpPr>
        <p:spPr>
          <a:xfrm>
            <a:off x="5400154" y="199630"/>
            <a:ext cx="138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[WORKSPACE]</a:t>
            </a:r>
          </a:p>
        </p:txBody>
      </p:sp>
    </p:spTree>
    <p:extLst>
      <p:ext uri="{BB962C8B-B14F-4D97-AF65-F5344CB8AC3E}">
        <p14:creationId xmlns:p14="http://schemas.microsoft.com/office/powerpoint/2010/main" val="29050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999" dirty="0"/>
              <a:t>Chart Junk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everything you know about Chart Junk and “Non-data Ink,” redesign the following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6257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371320" y="1460500"/>
            <a:ext cx="2565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+mj-lt"/>
              <a:buAutoNum type="arabicPeriod"/>
            </a:pPr>
            <a:r>
              <a:rPr lang="en-US" sz="1400" dirty="0"/>
              <a:t>Remove 3D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Remove Background color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Delete gridlines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Remove bevels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Remove gradients/shadows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Remove ticks horizontal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Custom number format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Delete X &amp; Y axis titles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McKinsey Rule Title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Highlight summer</a:t>
            </a:r>
          </a:p>
          <a:p>
            <a:pPr marL="292100" indent="-292100">
              <a:buFont typeface="+mj-lt"/>
              <a:buAutoNum type="arabicPeriod"/>
            </a:pPr>
            <a:r>
              <a:rPr lang="en-US" sz="1400" dirty="0"/>
              <a:t>Put back in gridlines dashed gray</a:t>
            </a:r>
          </a:p>
          <a:p>
            <a:pPr marL="292100" indent="-292100">
              <a:buFont typeface="+mj-lt"/>
              <a:buAutoNum type="arabicPeriod"/>
            </a:pPr>
            <a:endParaRPr lang="en-US" sz="14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827212" y="1216459"/>
          <a:ext cx="8655050" cy="496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shutterstock_6005783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760" y="1649993"/>
            <a:ext cx="1664193" cy="105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 cmpd="sng" algn="ctr">
            <a:solidFill>
              <a:srgbClr val="FFFFFF"/>
            </a:solidFill>
            <a:prstDash val="solid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rot="120000">
            <a:off x="4921393" y="940744"/>
            <a:ext cx="3278910" cy="509093"/>
          </a:xfrm>
          <a:prstGeom prst="rect">
            <a:avLst/>
          </a:prstGeom>
          <a:solidFill>
            <a:srgbClr val="6D0011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 anchor="ctr">
            <a:noAutofit/>
          </a:bodyPr>
          <a:lstStyle/>
          <a:p>
            <a:pPr algn="ctr" defTabSz="914400">
              <a:defRPr/>
            </a:pPr>
            <a:r>
              <a:rPr lang="en-US" sz="1800" kern="0">
                <a:solidFill>
                  <a:srgbClr val="FFFFFF"/>
                </a:solidFill>
                <a:latin typeface="Arial"/>
                <a:ea typeface="Arial Regular" charset="0"/>
              </a:rPr>
              <a:t>Restaurant Group Revenue</a:t>
            </a:r>
          </a:p>
        </p:txBody>
      </p:sp>
      <p:sp>
        <p:nvSpPr>
          <p:cNvPr id="7" name="TextBox 6"/>
          <p:cNvSpPr txBox="1"/>
          <p:nvPr/>
        </p:nvSpPr>
        <p:spPr>
          <a:xfrm rot="396529">
            <a:off x="4484940" y="5644729"/>
            <a:ext cx="2524080" cy="3918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>
            <a:noAutofit/>
          </a:bodyPr>
          <a:lstStyle/>
          <a:p>
            <a:pPr algn="ctr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Regular" charset="0"/>
              </a:rPr>
              <a:t>Fiscal quarters by year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556182" y="2757234"/>
            <a:ext cx="1113272" cy="39189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>
            <a:noAutofit/>
          </a:bodyPr>
          <a:lstStyle/>
          <a:p>
            <a:pPr algn="ctr" defTabSz="914400"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 Regular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3565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B1A80-F202-C843-BD24-6A0385036D90}"/>
              </a:ext>
            </a:extLst>
          </p:cNvPr>
          <p:cNvSpPr txBox="1"/>
          <p:nvPr/>
        </p:nvSpPr>
        <p:spPr>
          <a:xfrm>
            <a:off x="5400154" y="199630"/>
            <a:ext cx="138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[WORKSPACE]</a:t>
            </a:r>
          </a:p>
        </p:txBody>
      </p:sp>
    </p:spTree>
    <p:extLst>
      <p:ext uri="{BB962C8B-B14F-4D97-AF65-F5344CB8AC3E}">
        <p14:creationId xmlns:p14="http://schemas.microsoft.com/office/powerpoint/2010/main" val="17607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702967"/>
              </p:ext>
            </p:extLst>
          </p:nvPr>
        </p:nvGraphicFramePr>
        <p:xfrm>
          <a:off x="1624796" y="705085"/>
          <a:ext cx="9154385" cy="54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513328" y="5682867"/>
            <a:ext cx="6715099" cy="304938"/>
            <a:chOff x="3133765" y="5830784"/>
            <a:chExt cx="6859005" cy="304938"/>
          </a:xfrm>
        </p:grpSpPr>
        <p:sp>
          <p:nvSpPr>
            <p:cNvPr id="4" name="TextBox 3"/>
            <p:cNvSpPr txBox="1"/>
            <p:nvPr/>
          </p:nvSpPr>
          <p:spPr>
            <a:xfrm>
              <a:off x="3537502" y="5858795"/>
              <a:ext cx="1336378" cy="27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2000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133765" y="5830784"/>
              <a:ext cx="214385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895078" y="5858795"/>
              <a:ext cx="1336378" cy="27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>
                      <a:lumMod val="65000"/>
                      <a:lumOff val="35000"/>
                    </a:srgb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2001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491341" y="5830784"/>
              <a:ext cx="214385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252654" y="5858795"/>
              <a:ext cx="1336378" cy="27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>
                      <a:lumMod val="65000"/>
                      <a:lumOff val="35000"/>
                    </a:srgbClr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2002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48917" y="5830784"/>
              <a:ext cx="2143853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123302" y="1775012"/>
            <a:ext cx="165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$15,753,826</a:t>
            </a:r>
            <a:br>
              <a:rPr lang="en-US" sz="1200" b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200" b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9B466-6C1F-224A-96C0-D029784F18E6}"/>
              </a:ext>
            </a:extLst>
          </p:cNvPr>
          <p:cNvSpPr txBox="1"/>
          <p:nvPr/>
        </p:nvSpPr>
        <p:spPr>
          <a:xfrm>
            <a:off x="10093072" y="-1"/>
            <a:ext cx="2095753" cy="705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</p:spTree>
    <p:extLst>
      <p:ext uri="{BB962C8B-B14F-4D97-AF65-F5344CB8AC3E}">
        <p14:creationId xmlns:p14="http://schemas.microsoft.com/office/powerpoint/2010/main" val="1302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999" dirty="0"/>
              <a:t>Bullet Graphs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Select 2</a:t>
            </a:r>
            <a:r>
              <a:rPr lang="en-US" sz="2400" baseline="30000" dirty="0"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series (“Sales”) &amp; set to Secondary Axis</a:t>
            </a:r>
          </a:p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Confirm that both axes have the same numerical scale (if not, manually change one to match the other)</a:t>
            </a:r>
          </a:p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Delete the new 2</a:t>
            </a:r>
            <a:r>
              <a:rPr lang="en-US" sz="2400" baseline="30000" dirty="0"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Y-axis</a:t>
            </a:r>
          </a:p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Select the 2</a:t>
            </a:r>
            <a:r>
              <a:rPr lang="en-US" sz="2400" baseline="30000" dirty="0"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series (“Sales”) and set the gap width to 500%</a:t>
            </a:r>
          </a:p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Don’t forget to direct label!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30966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2226326"/>
              </p:ext>
            </p:extLst>
          </p:nvPr>
        </p:nvGraphicFramePr>
        <p:xfrm>
          <a:off x="2973526" y="1093304"/>
          <a:ext cx="6241773" cy="486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DB92D0-CC39-274F-8404-1771D3FE3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590697"/>
              </p:ext>
            </p:extLst>
          </p:nvPr>
        </p:nvGraphicFramePr>
        <p:xfrm>
          <a:off x="2454929" y="1488736"/>
          <a:ext cx="7278967" cy="447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8713CA-4B53-7B40-9B89-2A15EC5DBBEF}"/>
              </a:ext>
            </a:extLst>
          </p:cNvPr>
          <p:cNvSpPr txBox="1"/>
          <p:nvPr/>
        </p:nvSpPr>
        <p:spPr>
          <a:xfrm>
            <a:off x="9351796" y="3403600"/>
            <a:ext cx="1676401" cy="368966"/>
          </a:xfrm>
          <a:prstGeom prst="rect">
            <a:avLst/>
          </a:prstGeom>
          <a:noFill/>
          <a:effectLst/>
        </p:spPr>
        <p:txBody>
          <a:bodyPr wrap="square" lIns="121557" tIns="60779" rIns="121557" bIns="60779" rtlCol="0">
            <a:spAutoFit/>
          </a:bodyPr>
          <a:lstStyle>
            <a:defPPr>
              <a:defRPr lang="en-US"/>
            </a:defPPr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algn="l" defTabSz="607726"/>
            <a:r>
              <a:rPr lang="en-US" sz="1600" dirty="0">
                <a:solidFill>
                  <a:schemeClr val="accent1"/>
                </a:solidFill>
                <a:latin typeface="Helvetica Regular" charset="0"/>
                <a:cs typeface="Helvetica Regular" charset="0"/>
              </a:rPr>
              <a:t>SALES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5BAEB-6554-1843-8895-573251DC3F14}"/>
              </a:ext>
            </a:extLst>
          </p:cNvPr>
          <p:cNvSpPr txBox="1"/>
          <p:nvPr/>
        </p:nvSpPr>
        <p:spPr>
          <a:xfrm>
            <a:off x="9351796" y="2108200"/>
            <a:ext cx="2209800" cy="368966"/>
          </a:xfrm>
          <a:prstGeom prst="rect">
            <a:avLst/>
          </a:prstGeom>
          <a:noFill/>
          <a:effectLst/>
        </p:spPr>
        <p:txBody>
          <a:bodyPr wrap="square" lIns="121557" tIns="60779" rIns="121557" bIns="60779" rtlCol="0">
            <a:spAutoFit/>
          </a:bodyPr>
          <a:lstStyle>
            <a:defPPr>
              <a:defRPr lang="en-US"/>
            </a:defPPr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algn="l" defTabSz="607726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Helvetica Regular" charset="0"/>
                <a:cs typeface="Helvetica Regular" charset="0"/>
              </a:rPr>
              <a:t>PROJECTIONS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1FB69-A898-DB41-AEA9-5792DC4FC428}"/>
              </a:ext>
            </a:extLst>
          </p:cNvPr>
          <p:cNvSpPr txBox="1"/>
          <p:nvPr/>
        </p:nvSpPr>
        <p:spPr>
          <a:xfrm>
            <a:off x="10093072" y="0"/>
            <a:ext cx="2095753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</p:spTree>
    <p:extLst>
      <p:ext uri="{BB962C8B-B14F-4D97-AF65-F5344CB8AC3E}">
        <p14:creationId xmlns:p14="http://schemas.microsoft.com/office/powerpoint/2010/main" val="1378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058BE-3A53-374F-B57B-E043A2E9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9" y="446926"/>
            <a:ext cx="10510124" cy="365031"/>
          </a:xfrm>
        </p:spPr>
        <p:txBody>
          <a:bodyPr vert="horz" lIns="121157" tIns="60579" rIns="121157" bIns="60579" rtlCol="0" anchor="ctr">
            <a:noAutofit/>
          </a:bodyPr>
          <a:lstStyle/>
          <a:p>
            <a:pPr algn="l"/>
            <a:r>
              <a:rPr lang="en-US" sz="3199" dirty="0"/>
              <a:t>The World’s Highest Paid Athletes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5FA418-E76F-FE4B-AAFF-27849DD8B7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3821010"/>
              </p:ext>
            </p:extLst>
          </p:nvPr>
        </p:nvGraphicFramePr>
        <p:xfrm>
          <a:off x="839350" y="1461527"/>
          <a:ext cx="4798100" cy="434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80455C-032A-9F42-87D5-CD6FA8E47E81}"/>
              </a:ext>
            </a:extLst>
          </p:cNvPr>
          <p:cNvSpPr txBox="1"/>
          <p:nvPr/>
        </p:nvSpPr>
        <p:spPr>
          <a:xfrm>
            <a:off x="389879" y="6513753"/>
            <a:ext cx="4319288" cy="246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>
                <a:latin typeface="Tw Cen MT" panose="020B0602020104020603" pitchFamily="34" charset="77"/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/wiki/Forbes'_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list_of_the_world's_highest-paid_athletes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A756B39-DDCB-6D4F-A959-84B636BA37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0613" y="1600200"/>
          <a:ext cx="5408612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927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Slope Graphs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Change to line chart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Select Data: Switch Row/Column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Remove grid lines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Format X-axis: Axis Position On Tick Marks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Format X-axis: Remove axis line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Delete Y-axis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Delete Legend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Add value data labels to entire chart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Manually add ”series” </a:t>
            </a:r>
          </a:p>
          <a:p>
            <a:pPr marL="346075" indent="-346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 Manually move values to left of lines</a:t>
            </a:r>
          </a:p>
          <a:p>
            <a:pPr marL="346075" indent="-346075">
              <a:spcAft>
                <a:spcPts val="300"/>
              </a:spcAft>
            </a:pP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OPTIONAL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Manually insert 2 vertical lines above years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Add markers to lines</a:t>
            </a:r>
          </a:p>
          <a:p>
            <a:pPr marL="473075" indent="-473075">
              <a:spcAft>
                <a:spcPts val="300"/>
              </a:spcAft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Recolor lines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329759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152790"/>
              </p:ext>
            </p:extLst>
          </p:nvPr>
        </p:nvGraphicFramePr>
        <p:xfrm>
          <a:off x="3162710" y="941742"/>
          <a:ext cx="5863404" cy="536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8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B1A80-F202-C843-BD24-6A0385036D90}"/>
              </a:ext>
            </a:extLst>
          </p:cNvPr>
          <p:cNvSpPr txBox="1"/>
          <p:nvPr/>
        </p:nvSpPr>
        <p:spPr>
          <a:xfrm>
            <a:off x="5400154" y="199630"/>
            <a:ext cx="138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[WORKSPACE]</a:t>
            </a:r>
          </a:p>
        </p:txBody>
      </p:sp>
    </p:spTree>
    <p:extLst>
      <p:ext uri="{BB962C8B-B14F-4D97-AF65-F5344CB8AC3E}">
        <p14:creationId xmlns:p14="http://schemas.microsoft.com/office/powerpoint/2010/main" val="37752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443" y="497305"/>
            <a:ext cx="6401996" cy="5647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32807" y="1599324"/>
            <a:ext cx="3023236" cy="3984261"/>
            <a:chOff x="4340512" y="1540042"/>
            <a:chExt cx="3295530" cy="334431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340512" y="1540042"/>
              <a:ext cx="0" cy="3344312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636042" y="1540042"/>
              <a:ext cx="0" cy="3344312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61350"/>
              </p:ext>
            </p:extLst>
          </p:nvPr>
        </p:nvGraphicFramePr>
        <p:xfrm>
          <a:off x="2474980" y="1025970"/>
          <a:ext cx="7920304" cy="564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581182" y="796909"/>
            <a:ext cx="3303471" cy="458121"/>
          </a:xfrm>
          <a:prstGeom prst="rect">
            <a:avLst/>
          </a:prstGeom>
          <a:noFill/>
          <a:effectLst/>
        </p:spPr>
        <p:txBody>
          <a:bodyPr wrap="square" lIns="121184" tIns="0" rIns="121184" bIns="0" rtlCol="0">
            <a:noAutofit/>
          </a:bodyPr>
          <a:lstStyle/>
          <a:p>
            <a:pPr defTabSz="605953"/>
            <a:r>
              <a:rPr lang="en-US" sz="1400" b="1" dirty="0">
                <a:solidFill>
                  <a:srgbClr val="0C5665"/>
                </a:solidFill>
                <a:latin typeface="Arial Regular" charset="0"/>
                <a:cs typeface="Arial Regular" charset="0"/>
              </a:rPr>
              <a:t>Consumer Prices 2005-2015</a:t>
            </a:r>
          </a:p>
          <a:p>
            <a:pPr defTabSz="605953"/>
            <a:r>
              <a:rPr lang="en-US" sz="1400" i="1" dirty="0">
                <a:solidFill>
                  <a:srgbClr val="0C5665"/>
                </a:solidFill>
                <a:latin typeface="Arial Regular" charset="0"/>
                <a:cs typeface="Arial Regular" charset="0"/>
              </a:rPr>
              <a:t>Milk and Gas costs fell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20F89-449E-9C41-B36C-1085C4320BE5}"/>
              </a:ext>
            </a:extLst>
          </p:cNvPr>
          <p:cNvSpPr txBox="1"/>
          <p:nvPr/>
        </p:nvSpPr>
        <p:spPr>
          <a:xfrm>
            <a:off x="10093072" y="0"/>
            <a:ext cx="2095753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</p:spTree>
    <p:extLst>
      <p:ext uri="{BB962C8B-B14F-4D97-AF65-F5344CB8AC3E}">
        <p14:creationId xmlns:p14="http://schemas.microsoft.com/office/powerpoint/2010/main" val="14948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88C363-ABA1-8E4E-91C5-433D7C3FA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everything you have learned, identify and write down what is problematic about the following charts</a:t>
            </a:r>
          </a:p>
          <a:p>
            <a:r>
              <a:rPr lang="en-US" dirty="0"/>
              <a:t>On paper, sketch out a better version of the chart or an entirely different visualization that you feel is more effective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Makeovers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93773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32879445"/>
              </p:ext>
            </p:extLst>
          </p:nvPr>
        </p:nvGraphicFramePr>
        <p:xfrm>
          <a:off x="760412" y="990600"/>
          <a:ext cx="10210800" cy="5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520700"/>
            <a:ext cx="86233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12" y="686724"/>
            <a:ext cx="8878402" cy="54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Chart Placeholders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73075" indent="-473075">
              <a:spcAft>
                <a:spcPts val="900"/>
              </a:spcAf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Enter this file’s Master by going to View: </a:t>
            </a:r>
            <a:b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Slide Master and navigate to the 4</a:t>
            </a:r>
            <a:r>
              <a:rPr lang="en-US" sz="1800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 layout which is titled “Chart Placeholder Layout”</a:t>
            </a:r>
          </a:p>
          <a:p>
            <a:pPr marL="473075" indent="-473075">
              <a:spcAft>
                <a:spcPts val="900"/>
              </a:spcAf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Insert 3 more chart placeholders by going to the Slide Master tab and selecting Insert Placeholder</a:t>
            </a:r>
          </a:p>
          <a:p>
            <a:pPr marL="473075" indent="-473075">
              <a:spcAft>
                <a:spcPts val="900"/>
              </a:spcAf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Size and align the 4 placeholders to look like this:</a:t>
            </a:r>
          </a:p>
          <a:p>
            <a:pPr marL="473075" indent="-473075">
              <a:spcAft>
                <a:spcPts val="900"/>
              </a:spcAft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73075" indent="-473075">
              <a:spcAft>
                <a:spcPts val="900"/>
              </a:spcAf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Exit Master view and apply this new layout to the following slide</a:t>
            </a:r>
          </a:p>
          <a:p>
            <a:pPr marL="473075" indent="-473075">
              <a:spcAft>
                <a:spcPts val="900"/>
              </a:spcAft>
            </a:pPr>
            <a:r>
              <a:rPr lang="en-US" sz="1800" dirty="0">
                <a:latin typeface="Century Gothic" charset="0"/>
                <a:ea typeface="Century Gothic" charset="0"/>
                <a:cs typeface="Century Gothic" charset="0"/>
              </a:rPr>
              <a:t>Experiment with cutting and pasting charts into the placeholders</a:t>
            </a:r>
          </a:p>
          <a:p>
            <a:pPr marL="0" indent="0">
              <a:spcAft>
                <a:spcPts val="900"/>
              </a:spcAft>
              <a:buNone/>
            </a:pPr>
            <a:endParaRPr lang="en-US" sz="1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FA438-C0B4-C049-BD57-995DCDE04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650" y="3671521"/>
            <a:ext cx="2927916" cy="164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39169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058BE-3A53-374F-B57B-E043A2E9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LeBron James is Not the Highest Paid Athlete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5FA418-E76F-FE4B-AAFF-27849DD8B7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3842660"/>
              </p:ext>
            </p:extLst>
          </p:nvPr>
        </p:nvGraphicFramePr>
        <p:xfrm>
          <a:off x="609600" y="1600200"/>
          <a:ext cx="5408613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A756B39-DDCB-6D4F-A959-84B636BA37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2971987"/>
              </p:ext>
            </p:extLst>
          </p:nvPr>
        </p:nvGraphicFramePr>
        <p:xfrm>
          <a:off x="10969625" y="311044"/>
          <a:ext cx="3837339" cy="329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2A921794-6CFA-A240-B3B0-8F7727998AAE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2255930556"/>
              </p:ext>
            </p:extLst>
          </p:nvPr>
        </p:nvGraphicFramePr>
        <p:xfrm>
          <a:off x="6018213" y="1265104"/>
          <a:ext cx="3837339" cy="249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25D3C1C4-E02D-CA4A-84B8-CD55EDD5C4A5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3500218810"/>
              </p:ext>
            </p:extLst>
          </p:nvPr>
        </p:nvGraphicFramePr>
        <p:xfrm>
          <a:off x="6830383" y="4248962"/>
          <a:ext cx="6050338" cy="249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A80455C-032A-9F42-87D5-CD6FA8E47E81}"/>
              </a:ext>
            </a:extLst>
          </p:cNvPr>
          <p:cNvSpPr txBox="1"/>
          <p:nvPr/>
        </p:nvSpPr>
        <p:spPr>
          <a:xfrm>
            <a:off x="389879" y="6513753"/>
            <a:ext cx="4319288" cy="246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>
                <a:latin typeface="Tw Cen MT" panose="020B0602020104020603" pitchFamily="34" charset="77"/>
              </a:defRPr>
            </a:lvl1pPr>
          </a:lstStyle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/wiki/Forbes'_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list_of_the_world's_highest-paid_athletes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CAF66B21-9A76-EC49-98F4-DB4B19A6AEB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0163" y="764498"/>
            <a:ext cx="3656101" cy="60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sz="3999" dirty="0"/>
              <a:t>Proportional Shapes</a:t>
            </a:r>
            <a:br>
              <a:rPr lang="en-US" sz="3999" dirty="0"/>
            </a:br>
            <a:r>
              <a:rPr lang="en-US" sz="2800" dirty="0"/>
              <a:t>(Calculator Method)</a:t>
            </a:r>
            <a:endParaRPr lang="en-US" sz="3999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6075" indent="-346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Download the </a:t>
            </a:r>
            <a:r>
              <a:rPr lang="en-US" sz="2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Proportional Shape </a:t>
            </a:r>
            <a:r>
              <a:rPr lang="en-US" sz="2000" dirty="0" err="1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Calculator.xlsx</a:t>
            </a:r>
            <a:r>
              <a:rPr lang="en-US" sz="2000" dirty="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from </a:t>
            </a:r>
            <a:r>
              <a:rPr lang="en-US" sz="2000" dirty="0" err="1">
                <a:latin typeface="Century Gothic" charset="0"/>
                <a:ea typeface="Century Gothic" charset="0"/>
                <a:cs typeface="Century Gothic" charset="0"/>
                <a:hlinkClick r:id="rId3"/>
              </a:rPr>
              <a:t>PresentYourStory.com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/goodies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6075" indent="-346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Enter the values into the Area column</a:t>
            </a:r>
          </a:p>
          <a:p>
            <a:pPr marL="346075" indent="-346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Create PowerPoint circles or squares according to the vales generated (move decimal points over to make it easier)</a:t>
            </a:r>
          </a:p>
          <a:p>
            <a:pPr marL="346075" indent="-346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Manually enter values into the shapes</a:t>
            </a:r>
          </a:p>
          <a:p>
            <a:pPr marL="346075" indent="-346075">
              <a:spcAft>
                <a:spcPts val="9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Group all of your shapes together, resize and recolor as you like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9796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sz="3999" dirty="0"/>
              <a:t>Proportional Shapes</a:t>
            </a:r>
            <a:br>
              <a:rPr lang="en-US" sz="3999" dirty="0"/>
            </a:br>
            <a:r>
              <a:rPr lang="en-US" sz="2800" dirty="0"/>
              <a:t>(SVG Method)</a:t>
            </a:r>
            <a:endParaRPr lang="en-US" sz="3999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249106" y="1905001"/>
            <a:ext cx="6473202" cy="4783667"/>
          </a:xfrm>
        </p:spPr>
        <p:txBody>
          <a:bodyPr>
            <a:normAutofit fontScale="85000" lnSpcReduction="10000"/>
          </a:bodyPr>
          <a:lstStyle/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Insert a Bubble Chart onto an empty slide </a:t>
            </a:r>
            <a:b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(Insert Chart: X Y (Scatter): Bubble Chart…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Add (or delete) as many rows as you need 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Enter your values in the “Size Column” and enter dummy values in the X &amp; Y columns so that your sized circles do not overlap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Once your Bubble Chart has been created, add data labels if desired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Select the chart, right-click and Save as… an .SVG locally on your computer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Reimport the just-saved .SVG back onto your slide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Select the .SVG and Convert to Shape (Graphic Format tab)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Ungroup again and delete all items except your newly created circles</a:t>
            </a:r>
          </a:p>
          <a:p>
            <a:pPr marL="346075" indent="-346075">
              <a:lnSpc>
                <a:spcPct val="110000"/>
              </a:lnSpc>
              <a:spcAft>
                <a:spcPts val="300"/>
              </a:spcAft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Design and format your proportional circles as desired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93130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18124" y="49427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00" dirty="0">
                <a:latin typeface="Century Gothic" charset="0"/>
                <a:ea typeface="Century Gothic" charset="0"/>
                <a:cs typeface="Century Gothic" charset="0"/>
              </a:rPr>
              <a:t>T-Shirts Sold by Color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D8EF89-B109-554B-83B6-899AEB3D4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642866"/>
              </p:ext>
            </p:extLst>
          </p:nvPr>
        </p:nvGraphicFramePr>
        <p:xfrm>
          <a:off x="3552702" y="1713249"/>
          <a:ext cx="5083420" cy="420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2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B1A80-F202-C843-BD24-6A0385036D90}"/>
              </a:ext>
            </a:extLst>
          </p:cNvPr>
          <p:cNvSpPr txBox="1"/>
          <p:nvPr/>
        </p:nvSpPr>
        <p:spPr>
          <a:xfrm>
            <a:off x="5400154" y="199630"/>
            <a:ext cx="1388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00" dirty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[WORKSPACE]</a:t>
            </a:r>
          </a:p>
        </p:txBody>
      </p:sp>
    </p:spTree>
    <p:extLst>
      <p:ext uri="{BB962C8B-B14F-4D97-AF65-F5344CB8AC3E}">
        <p14:creationId xmlns:p14="http://schemas.microsoft.com/office/powerpoint/2010/main" val="19316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124" y="49427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00" dirty="0">
                <a:latin typeface="Century Gothic" charset="0"/>
                <a:ea typeface="Century Gothic" charset="0"/>
                <a:cs typeface="Century Gothic" charset="0"/>
              </a:rPr>
              <a:t>T-Shirts Sold by Color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8EA413-11C8-8C46-B0AB-2E358794B396}"/>
              </a:ext>
            </a:extLst>
          </p:cNvPr>
          <p:cNvGrpSpPr/>
          <p:nvPr/>
        </p:nvGrpSpPr>
        <p:grpSpPr>
          <a:xfrm>
            <a:off x="2998893" y="1665732"/>
            <a:ext cx="5979754" cy="4048941"/>
            <a:chOff x="2253714" y="1665732"/>
            <a:chExt cx="6727957" cy="45555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07A7B5-882A-9A4C-A915-37FA24975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3714" y="1665732"/>
              <a:ext cx="4555555" cy="45555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charset="0"/>
                  <a:ea typeface="Century Gothic" charset="0"/>
                  <a:cs typeface="Century Gothic" charset="0"/>
                </a:rPr>
                <a:t>3,213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06B1BA-1FFA-4F47-AB1E-0F79712DB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3789" y="1780032"/>
              <a:ext cx="3067882" cy="30678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charset="0"/>
                  <a:ea typeface="Century Gothic" charset="0"/>
                  <a:cs typeface="Century Gothic" charset="0"/>
                </a:rPr>
                <a:t>1,456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8DE5C-FFD1-794D-A275-8237A7CDB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6109" y="4294503"/>
              <a:ext cx="1466319" cy="14663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332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083B74E-FAC4-7D4A-9E02-800682A012E9}"/>
              </a:ext>
            </a:extLst>
          </p:cNvPr>
          <p:cNvSpPr txBox="1"/>
          <p:nvPr/>
        </p:nvSpPr>
        <p:spPr>
          <a:xfrm>
            <a:off x="10093072" y="0"/>
            <a:ext cx="20957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27CEE-6158-844E-8D2E-8E7106DB7D3E}"/>
              </a:ext>
            </a:extLst>
          </p:cNvPr>
          <p:cNvSpPr txBox="1"/>
          <p:nvPr/>
        </p:nvSpPr>
        <p:spPr>
          <a:xfrm>
            <a:off x="10093072" y="0"/>
            <a:ext cx="2095753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FINISHED EXAMPLE</a:t>
            </a:r>
          </a:p>
        </p:txBody>
      </p:sp>
    </p:spTree>
    <p:extLst>
      <p:ext uri="{BB962C8B-B14F-4D97-AF65-F5344CB8AC3E}">
        <p14:creationId xmlns:p14="http://schemas.microsoft.com/office/powerpoint/2010/main" val="17173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LKTIME" val="900"/>
</p:tagLst>
</file>

<file path=ppt/theme/theme1.xml><?xml version="1.0" encoding="utf-8"?>
<a:theme xmlns:a="http://schemas.openxmlformats.org/drawingml/2006/main" name="Office Theme">
  <a:themeElements>
    <a:clrScheme name="Custom 10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F4B00"/>
      </a:accent1>
      <a:accent2>
        <a:srgbClr val="B93A1A"/>
      </a:accent2>
      <a:accent3>
        <a:srgbClr val="0D4C7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7F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4C4C4C"/>
    </a:dk2>
    <a:lt2>
      <a:srgbClr val="EEECE1"/>
    </a:lt2>
    <a:accent1>
      <a:srgbClr val="0C5665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eal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73A2CE"/>
    </a:accent1>
    <a:accent2>
      <a:srgbClr val="790014"/>
    </a:accent2>
    <a:accent3>
      <a:srgbClr val="FFFFFF"/>
    </a:accent3>
    <a:accent4>
      <a:srgbClr val="000000"/>
    </a:accent4>
    <a:accent5>
      <a:srgbClr val="BCCEE3"/>
    </a:accent5>
    <a:accent6>
      <a:srgbClr val="6D0011"/>
    </a:accent6>
    <a:hlink>
      <a:srgbClr val="006BB6"/>
    </a:hlink>
    <a:folHlink>
      <a:srgbClr val="503594"/>
    </a:folHlink>
  </a:clrScheme>
  <a:fontScheme name="Teal template">
    <a:majorFont>
      <a:latin typeface="Arial"/>
      <a:ea typeface="ヒラギノ角ゴ Pro W3"/>
      <a:cs typeface=""/>
    </a:majorFont>
    <a:minorFont>
      <a:latin typeface="Arial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807</Words>
  <Application>Microsoft Macintosh PowerPoint</Application>
  <PresentationFormat>Custom</PresentationFormat>
  <Paragraphs>145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Regular</vt:lpstr>
      <vt:lpstr>Calibri</vt:lpstr>
      <vt:lpstr>Century Gothic</vt:lpstr>
      <vt:lpstr>Franklin Gothic Book</vt:lpstr>
      <vt:lpstr>Helvetica Light</vt:lpstr>
      <vt:lpstr>Helvetica Regular</vt:lpstr>
      <vt:lpstr>Tw Cen MT</vt:lpstr>
      <vt:lpstr>Office Theme</vt:lpstr>
      <vt:lpstr>Chart Templates</vt:lpstr>
      <vt:lpstr>The World’s Highest Paid Athletes</vt:lpstr>
      <vt:lpstr>Chart Placeholders</vt:lpstr>
      <vt:lpstr>LeBron James is Not the Highest Paid Athlete</vt:lpstr>
      <vt:lpstr>Proportional Shapes (Calculator Method)</vt:lpstr>
      <vt:lpstr>Proportional Shapes (SVG Method)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Junk</vt:lpstr>
      <vt:lpstr>PowerPoint Presentation</vt:lpstr>
      <vt:lpstr>PowerPoint Presentation</vt:lpstr>
      <vt:lpstr>PowerPoint Presentation</vt:lpstr>
      <vt:lpstr>Bullet Graphs</vt:lpstr>
      <vt:lpstr>PowerPoint Presentation</vt:lpstr>
      <vt:lpstr>PowerPoint Presentation</vt:lpstr>
      <vt:lpstr>Slope Graphs</vt:lpstr>
      <vt:lpstr>PowerPoint Presentation</vt:lpstr>
      <vt:lpstr>PowerPoint Presentation</vt:lpstr>
      <vt:lpstr>PowerPoint Presentation</vt:lpstr>
      <vt:lpstr>Makeovers</vt:lpstr>
      <vt:lpstr>PowerPoint Presentation</vt:lpstr>
      <vt:lpstr>PowerPoint Presentation</vt:lpstr>
      <vt:lpstr>PowerPoint Presentation</vt:lpstr>
    </vt:vector>
  </TitlesOfParts>
  <Company>Nolan Haims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Haims</dc:creator>
  <cp:lastModifiedBy>Microsoft Office User</cp:lastModifiedBy>
  <cp:revision>89</cp:revision>
  <dcterms:created xsi:type="dcterms:W3CDTF">2015-10-27T13:26:00Z</dcterms:created>
  <dcterms:modified xsi:type="dcterms:W3CDTF">2020-01-29T21:29:16Z</dcterms:modified>
</cp:coreProperties>
</file>